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0" d="100"/>
          <a:sy n="60" d="100"/>
        </p:scale>
        <p:origin x="72" y="13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2359A74E-ABFA-4520-8739-53CDA0488A5C}" type="datetimeFigureOut">
              <a:rPr lang="en-US" smtClean="0"/>
              <a:t>9/25/2020</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26C1F344-2DD8-49D5-BA6D-9D6015CFEB9D}" type="slidenum">
              <a:rPr lang="en-US" smtClean="0"/>
              <a:t>‹#›</a:t>
            </a:fld>
            <a:endParaRPr lang="en-US"/>
          </a:p>
        </p:txBody>
      </p:sp>
    </p:spTree>
    <p:extLst>
      <p:ext uri="{BB962C8B-B14F-4D97-AF65-F5344CB8AC3E}">
        <p14:creationId xmlns:p14="http://schemas.microsoft.com/office/powerpoint/2010/main" val="26884003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3294627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1032494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1804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9044BAA-6654-419D-AABF-9FBF5F5DB8FF}" type="datetimeFigureOut">
              <a:rPr lang="en-US" smtClean="0"/>
              <a:t>9/25/2020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383548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9044BAA-6654-419D-AABF-9FBF5F5DB8FF}" type="datetimeFigureOut">
              <a:rPr lang="en-US" smtClean="0"/>
              <a:t>9/25/2020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29677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9044BAA-6654-419D-AABF-9FBF5F5DB8FF}" type="datetimeFigureOut">
              <a:rPr lang="en-US" smtClean="0"/>
              <a:t>9/25/2020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1201807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044BAA-6654-419D-AABF-9FBF5F5DB8FF}" type="datetimeFigureOut">
              <a:rPr lang="en-US" smtClean="0"/>
              <a:t>9/25/2020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4188014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044BAA-6654-419D-AABF-9FBF5F5DB8FF}" type="datetimeFigureOut">
              <a:rPr lang="en-US" smtClean="0"/>
              <a:t>9/25/2020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143840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044BAA-6654-419D-AABF-9FBF5F5DB8FF}" type="datetimeFigureOut">
              <a:rPr lang="en-US" smtClean="0"/>
              <a:t>9/25/2020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3705525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044BAA-6654-419D-AABF-9FBF5F5DB8FF}" type="datetimeFigureOut">
              <a:rPr lang="en-US" smtClean="0"/>
              <a:t>9/25/2020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1624977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3641031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4054830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2394100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2046361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1808236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3505910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044BAA-6654-419D-AABF-9FBF5F5DB8FF}" type="datetimeFigureOut">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7FEB6-9154-49EC-B1E3-65BE0378D150}" type="slidenum">
              <a:rPr lang="en-US" smtClean="0"/>
              <a:t>‹#›</a:t>
            </a:fld>
            <a:endParaRPr lang="en-US"/>
          </a:p>
        </p:txBody>
      </p:sp>
    </p:spTree>
    <p:extLst>
      <p:ext uri="{BB962C8B-B14F-4D97-AF65-F5344CB8AC3E}">
        <p14:creationId xmlns:p14="http://schemas.microsoft.com/office/powerpoint/2010/main" val="10455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9044BAA-6654-419D-AABF-9FBF5F5DB8FF}" type="datetimeFigureOut">
              <a:rPr lang="en-US" smtClean="0"/>
              <a:t>9/25/2020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537FEB6-9154-49EC-B1E3-65BE0378D150}" type="slidenum">
              <a:rPr lang="en-US" smtClean="0"/>
              <a:t>‹#›</a:t>
            </a:fld>
            <a:endParaRPr lang="en-US"/>
          </a:p>
        </p:txBody>
      </p:sp>
    </p:spTree>
    <p:extLst>
      <p:ext uri="{BB962C8B-B14F-4D97-AF65-F5344CB8AC3E}">
        <p14:creationId xmlns:p14="http://schemas.microsoft.com/office/powerpoint/2010/main" val="1950129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ncbi.nlm.nih.gov/pmc/articles/PMC4949913/#CIT0021"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Professionalism in PT</a:t>
            </a:r>
            <a:endParaRPr lang="en-US" dirty="0"/>
          </a:p>
        </p:txBody>
      </p:sp>
      <p:sp>
        <p:nvSpPr>
          <p:cNvPr id="3" name="Subtitle 2"/>
          <p:cNvSpPr>
            <a:spLocks noGrp="1"/>
          </p:cNvSpPr>
          <p:nvPr>
            <p:ph type="subTitle" idx="1"/>
          </p:nvPr>
        </p:nvSpPr>
        <p:spPr/>
        <p:txBody>
          <a:bodyPr/>
          <a:lstStyle/>
          <a:p>
            <a:pPr algn="ctr"/>
            <a:r>
              <a:rPr lang="en-US" dirty="0" smtClean="0"/>
              <a:t>A Panel Discussion</a:t>
            </a:r>
            <a:endParaRPr lang="en-US" dirty="0"/>
          </a:p>
        </p:txBody>
      </p:sp>
    </p:spTree>
    <p:extLst>
      <p:ext uri="{BB962C8B-B14F-4D97-AF65-F5344CB8AC3E}">
        <p14:creationId xmlns:p14="http://schemas.microsoft.com/office/powerpoint/2010/main" val="2030135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Values and Value-Based Behaviors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Accountability							</a:t>
            </a:r>
          </a:p>
          <a:p>
            <a:r>
              <a:rPr lang="en-US" dirty="0" smtClean="0"/>
              <a:t>Altruism</a:t>
            </a:r>
          </a:p>
          <a:p>
            <a:r>
              <a:rPr lang="en-US" dirty="0" smtClean="0"/>
              <a:t>Collaboration</a:t>
            </a:r>
          </a:p>
          <a:p>
            <a:r>
              <a:rPr lang="en-US" dirty="0" smtClean="0"/>
              <a:t>Compassion and Caring</a:t>
            </a:r>
          </a:p>
          <a:p>
            <a:r>
              <a:rPr lang="en-US" dirty="0" smtClean="0"/>
              <a:t>Duty</a:t>
            </a:r>
          </a:p>
          <a:p>
            <a:r>
              <a:rPr lang="en-US" dirty="0" smtClean="0"/>
              <a:t>Excellence</a:t>
            </a:r>
          </a:p>
          <a:p>
            <a:r>
              <a:rPr lang="en-US" dirty="0" smtClean="0"/>
              <a:t>Integrity</a:t>
            </a:r>
          </a:p>
          <a:p>
            <a:r>
              <a:rPr lang="en-US" dirty="0" smtClean="0"/>
              <a:t>Social Responsibility</a:t>
            </a:r>
          </a:p>
        </p:txBody>
      </p:sp>
      <p:sp>
        <p:nvSpPr>
          <p:cNvPr id="4" name="Content Placeholder 3"/>
          <p:cNvSpPr>
            <a:spLocks noGrp="1"/>
          </p:cNvSpPr>
          <p:nvPr>
            <p:ph sz="half" idx="2"/>
          </p:nvPr>
        </p:nvSpPr>
        <p:spPr/>
        <p:txBody>
          <a:bodyPr>
            <a:normAutofit lnSpcReduction="10000"/>
          </a:bodyPr>
          <a:lstStyle/>
          <a:p>
            <a:r>
              <a:rPr lang="en-US" dirty="0" smtClean="0"/>
              <a:t>Altruism</a:t>
            </a:r>
          </a:p>
          <a:p>
            <a:r>
              <a:rPr lang="en-US" dirty="0" smtClean="0"/>
              <a:t>Caring and Compassion</a:t>
            </a:r>
          </a:p>
          <a:p>
            <a:r>
              <a:rPr lang="en-US" dirty="0" smtClean="0"/>
              <a:t>Continuing Competence</a:t>
            </a:r>
          </a:p>
          <a:p>
            <a:r>
              <a:rPr lang="en-US" dirty="0" smtClean="0"/>
              <a:t>Duty</a:t>
            </a:r>
          </a:p>
          <a:p>
            <a:r>
              <a:rPr lang="en-US" dirty="0" smtClean="0"/>
              <a:t>Integrity</a:t>
            </a:r>
          </a:p>
          <a:p>
            <a:r>
              <a:rPr lang="en-US" dirty="0" smtClean="0"/>
              <a:t>PT/PTA Collaboration</a:t>
            </a:r>
          </a:p>
          <a:p>
            <a:r>
              <a:rPr lang="en-US" dirty="0" smtClean="0"/>
              <a:t>Responsibility</a:t>
            </a:r>
          </a:p>
          <a:p>
            <a:r>
              <a:rPr lang="en-US" dirty="0" smtClean="0"/>
              <a:t>Social Responsibility</a:t>
            </a:r>
            <a:endParaRPr lang="en-US" dirty="0"/>
          </a:p>
        </p:txBody>
      </p:sp>
    </p:spTree>
    <p:extLst>
      <p:ext uri="{BB962C8B-B14F-4D97-AF65-F5344CB8AC3E}">
        <p14:creationId xmlns:p14="http://schemas.microsoft.com/office/powerpoint/2010/main" val="1001107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Flags”</a:t>
            </a:r>
            <a:endParaRPr lang="en-US" dirty="0"/>
          </a:p>
        </p:txBody>
      </p:sp>
      <p:sp>
        <p:nvSpPr>
          <p:cNvPr id="3" name="Content Placeholder 2"/>
          <p:cNvSpPr>
            <a:spLocks noGrp="1"/>
          </p:cNvSpPr>
          <p:nvPr>
            <p:ph idx="1"/>
          </p:nvPr>
        </p:nvSpPr>
        <p:spPr/>
        <p:txBody>
          <a:bodyPr/>
          <a:lstStyle/>
          <a:p>
            <a:r>
              <a:rPr lang="en-US" dirty="0" smtClean="0"/>
              <a:t>What are they?</a:t>
            </a:r>
          </a:p>
          <a:p>
            <a:r>
              <a:rPr lang="en-US" dirty="0" smtClean="0"/>
              <a:t>How do we address them?</a:t>
            </a:r>
          </a:p>
          <a:p>
            <a:r>
              <a:rPr lang="en-US" dirty="0" smtClean="0"/>
              <a:t>Examples?</a:t>
            </a:r>
            <a:endParaRPr lang="en-US" dirty="0"/>
          </a:p>
        </p:txBody>
      </p:sp>
    </p:spTree>
    <p:extLst>
      <p:ext uri="{BB962C8B-B14F-4D97-AF65-F5344CB8AC3E}">
        <p14:creationId xmlns:p14="http://schemas.microsoft.com/office/powerpoint/2010/main" val="392667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from the PT and PTA Programs</a:t>
            </a:r>
            <a:endParaRPr lang="en-US" dirty="0"/>
          </a:p>
        </p:txBody>
      </p:sp>
      <p:sp>
        <p:nvSpPr>
          <p:cNvPr id="3" name="Content Placeholder 2"/>
          <p:cNvSpPr>
            <a:spLocks noGrp="1"/>
          </p:cNvSpPr>
          <p:nvPr>
            <p:ph idx="1"/>
          </p:nvPr>
        </p:nvSpPr>
        <p:spPr/>
        <p:txBody>
          <a:bodyPr/>
          <a:lstStyle/>
          <a:p>
            <a:r>
              <a:rPr lang="en-US" dirty="0" smtClean="0"/>
              <a:t>How are problems addressed in the program curriculum or clinical experiences?</a:t>
            </a:r>
          </a:p>
          <a:p>
            <a:r>
              <a:rPr lang="en-US" dirty="0" smtClean="0"/>
              <a:t>How have CIs successfully addressed the concerns?</a:t>
            </a:r>
          </a:p>
          <a:p>
            <a:r>
              <a:rPr lang="en-US" dirty="0" smtClean="0"/>
              <a:t>How can Clinical Education Directors help?</a:t>
            </a:r>
            <a:endParaRPr lang="en-US" dirty="0"/>
          </a:p>
        </p:txBody>
      </p:sp>
    </p:spTree>
    <p:extLst>
      <p:ext uri="{BB962C8B-B14F-4D97-AF65-F5344CB8AC3E}">
        <p14:creationId xmlns:p14="http://schemas.microsoft.com/office/powerpoint/2010/main" val="769231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Skills”</a:t>
            </a:r>
            <a:endParaRPr lang="en-US" dirty="0"/>
          </a:p>
        </p:txBody>
      </p:sp>
      <p:sp>
        <p:nvSpPr>
          <p:cNvPr id="3" name="Content Placeholder 2"/>
          <p:cNvSpPr>
            <a:spLocks noGrp="1"/>
          </p:cNvSpPr>
          <p:nvPr>
            <p:ph sz="half" idx="1"/>
          </p:nvPr>
        </p:nvSpPr>
        <p:spPr/>
        <p:txBody>
          <a:bodyPr/>
          <a:lstStyle/>
          <a:p>
            <a:r>
              <a:rPr lang="en-US" dirty="0" smtClean="0"/>
              <a:t>Emotional Intelligence</a:t>
            </a:r>
          </a:p>
          <a:p>
            <a:r>
              <a:rPr lang="en-US" dirty="0" smtClean="0"/>
              <a:t>Team Player</a:t>
            </a:r>
          </a:p>
          <a:p>
            <a:r>
              <a:rPr lang="en-US" dirty="0" smtClean="0"/>
              <a:t>Mindset of Growth</a:t>
            </a:r>
          </a:p>
          <a:p>
            <a:r>
              <a:rPr lang="en-US" dirty="0" smtClean="0"/>
              <a:t>Openness to Feedback</a:t>
            </a:r>
          </a:p>
          <a:p>
            <a:r>
              <a:rPr lang="en-US" dirty="0" smtClean="0"/>
              <a:t>Adaptability</a:t>
            </a:r>
          </a:p>
          <a:p>
            <a:r>
              <a:rPr lang="en-US" dirty="0" smtClean="0"/>
              <a:t>Active Listening</a:t>
            </a:r>
          </a:p>
          <a:p>
            <a:r>
              <a:rPr lang="en-US" dirty="0" smtClean="0"/>
              <a:t>Work ethic</a:t>
            </a:r>
            <a:endParaRPr lang="en-US" dirty="0"/>
          </a:p>
        </p:txBody>
      </p:sp>
      <p:sp>
        <p:nvSpPr>
          <p:cNvPr id="4" name="Content Placeholder 3"/>
          <p:cNvSpPr>
            <a:spLocks noGrp="1"/>
          </p:cNvSpPr>
          <p:nvPr>
            <p:ph sz="half" idx="2"/>
          </p:nvPr>
        </p:nvSpPr>
        <p:spPr/>
        <p:txBody>
          <a:bodyPr/>
          <a:lstStyle/>
          <a:p>
            <a:r>
              <a:rPr lang="en-US" dirty="0" smtClean="0"/>
              <a:t>Empathy</a:t>
            </a:r>
          </a:p>
          <a:p>
            <a:r>
              <a:rPr lang="en-US" dirty="0" smtClean="0"/>
              <a:t>Communication</a:t>
            </a:r>
          </a:p>
          <a:p>
            <a:r>
              <a:rPr lang="en-US" dirty="0" smtClean="0"/>
              <a:t>Stress Management</a:t>
            </a:r>
          </a:p>
          <a:p>
            <a:r>
              <a:rPr lang="en-US" dirty="0" smtClean="0"/>
              <a:t>Positive Attitude</a:t>
            </a:r>
          </a:p>
          <a:p>
            <a:r>
              <a:rPr lang="en-US" dirty="0" smtClean="0"/>
              <a:t>Time Management</a:t>
            </a:r>
          </a:p>
          <a:p>
            <a:r>
              <a:rPr lang="en-US" dirty="0" smtClean="0"/>
              <a:t>Confidence</a:t>
            </a:r>
          </a:p>
          <a:p>
            <a:r>
              <a:rPr lang="en-US" dirty="0" smtClean="0"/>
              <a:t>Attention to Detail</a:t>
            </a:r>
            <a:endParaRPr lang="en-US" dirty="0"/>
          </a:p>
        </p:txBody>
      </p:sp>
    </p:spTree>
    <p:extLst>
      <p:ext uri="{BB962C8B-B14F-4D97-AF65-F5344CB8AC3E}">
        <p14:creationId xmlns:p14="http://schemas.microsoft.com/office/powerpoint/2010/main" val="2773912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a:t>
            </a:r>
            <a:endParaRPr lang="en-US" dirty="0"/>
          </a:p>
        </p:txBody>
      </p:sp>
      <p:sp>
        <p:nvSpPr>
          <p:cNvPr id="3" name="Content Placeholder 2"/>
          <p:cNvSpPr>
            <a:spLocks noGrp="1"/>
          </p:cNvSpPr>
          <p:nvPr>
            <p:ph idx="1"/>
          </p:nvPr>
        </p:nvSpPr>
        <p:spPr/>
        <p:txBody>
          <a:bodyPr/>
          <a:lstStyle/>
          <a:p>
            <a:r>
              <a:rPr lang="en-US" dirty="0" smtClean="0"/>
              <a:t>Is it important?</a:t>
            </a:r>
          </a:p>
          <a:p>
            <a:r>
              <a:rPr lang="en-US" dirty="0" smtClean="0"/>
              <a:t>How can we help our students improve professional behaviors?</a:t>
            </a:r>
          </a:p>
          <a:p>
            <a:r>
              <a:rPr lang="en-US" dirty="0" smtClean="0"/>
              <a:t>Examples?</a:t>
            </a:r>
            <a:endParaRPr lang="en-US" dirty="0"/>
          </a:p>
        </p:txBody>
      </p:sp>
    </p:spTree>
    <p:extLst>
      <p:ext uri="{BB962C8B-B14F-4D97-AF65-F5344CB8AC3E}">
        <p14:creationId xmlns:p14="http://schemas.microsoft.com/office/powerpoint/2010/main" val="2391334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Acumen</a:t>
            </a:r>
            <a:endParaRPr lang="en-US" dirty="0"/>
          </a:p>
        </p:txBody>
      </p:sp>
      <p:sp>
        <p:nvSpPr>
          <p:cNvPr id="3" name="Content Placeholder 2"/>
          <p:cNvSpPr>
            <a:spLocks noGrp="1"/>
          </p:cNvSpPr>
          <p:nvPr>
            <p:ph idx="1"/>
          </p:nvPr>
        </p:nvSpPr>
        <p:spPr/>
        <p:txBody>
          <a:bodyPr/>
          <a:lstStyle/>
          <a:p>
            <a:r>
              <a:rPr lang="en-US" dirty="0" smtClean="0"/>
              <a:t>“The </a:t>
            </a:r>
            <a:r>
              <a:rPr lang="en-US" dirty="0"/>
              <a:t>ability to make good judgements and quick decisions, typically in a particular </a:t>
            </a:r>
            <a:r>
              <a:rPr lang="en-US" dirty="0" smtClean="0"/>
              <a:t>domain.”</a:t>
            </a:r>
            <a:endParaRPr lang="en-US" dirty="0"/>
          </a:p>
        </p:txBody>
      </p:sp>
    </p:spTree>
    <p:extLst>
      <p:ext uri="{BB962C8B-B14F-4D97-AF65-F5344CB8AC3E}">
        <p14:creationId xmlns:p14="http://schemas.microsoft.com/office/powerpoint/2010/main" val="651972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Models</a:t>
            </a:r>
            <a:endParaRPr lang="en-US" dirty="0"/>
          </a:p>
        </p:txBody>
      </p:sp>
      <p:sp>
        <p:nvSpPr>
          <p:cNvPr id="3" name="Content Placeholder 2"/>
          <p:cNvSpPr>
            <a:spLocks noGrp="1"/>
          </p:cNvSpPr>
          <p:nvPr>
            <p:ph idx="1"/>
          </p:nvPr>
        </p:nvSpPr>
        <p:spPr/>
        <p:txBody>
          <a:bodyPr/>
          <a:lstStyle/>
          <a:p>
            <a:r>
              <a:rPr lang="en-US" dirty="0" smtClean="0"/>
              <a:t>What does this look like?</a:t>
            </a:r>
          </a:p>
          <a:p>
            <a:r>
              <a:rPr lang="en-US" dirty="0" smtClean="0"/>
              <a:t>What does this look like in the Clinical Learning Environment?</a:t>
            </a:r>
            <a:endParaRPr lang="en-US" dirty="0"/>
          </a:p>
        </p:txBody>
      </p:sp>
    </p:spTree>
    <p:extLst>
      <p:ext uri="{BB962C8B-B14F-4D97-AF65-F5344CB8AC3E}">
        <p14:creationId xmlns:p14="http://schemas.microsoft.com/office/powerpoint/2010/main" val="1489449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“Teaching </a:t>
            </a:r>
            <a:r>
              <a:rPr lang="en-US" dirty="0"/>
              <a:t>Professionalism in </a:t>
            </a:r>
            <a:r>
              <a:rPr lang="en-US" dirty="0" smtClean="0"/>
              <a:t>Medicine</a:t>
            </a:r>
            <a:r>
              <a:rPr lang="en-US" dirty="0"/>
              <a:t>:  </a:t>
            </a:r>
            <a:r>
              <a:rPr lang="en-US" dirty="0" smtClean="0"/>
              <a:t>What</a:t>
            </a:r>
            <a:r>
              <a:rPr lang="en-US" dirty="0"/>
              <a:t>, </a:t>
            </a:r>
            <a:r>
              <a:rPr lang="en-US" dirty="0" smtClean="0"/>
              <a:t>Why </a:t>
            </a:r>
            <a:r>
              <a:rPr lang="en-US" dirty="0"/>
              <a:t>and </a:t>
            </a:r>
            <a:r>
              <a:rPr lang="en-US" dirty="0" smtClean="0"/>
              <a:t>How?”</a:t>
            </a:r>
            <a:endParaRPr lang="en-US" dirty="0"/>
          </a:p>
        </p:txBody>
      </p:sp>
      <p:sp>
        <p:nvSpPr>
          <p:cNvPr id="4" name="Subtitle 3"/>
          <p:cNvSpPr>
            <a:spLocks noGrp="1"/>
          </p:cNvSpPr>
          <p:nvPr>
            <p:ph type="subTitle" idx="1"/>
          </p:nvPr>
        </p:nvSpPr>
        <p:spPr/>
        <p:txBody>
          <a:bodyPr/>
          <a:lstStyle/>
          <a:p>
            <a:r>
              <a:rPr lang="en-US" dirty="0" smtClean="0"/>
              <a:t>Khalid </a:t>
            </a:r>
            <a:r>
              <a:rPr lang="en-US" dirty="0" err="1" smtClean="0"/>
              <a:t>Altrikawi</a:t>
            </a:r>
            <a:endParaRPr lang="en-US" dirty="0"/>
          </a:p>
        </p:txBody>
      </p:sp>
    </p:spTree>
    <p:extLst>
      <p:ext uri="{BB962C8B-B14F-4D97-AF65-F5344CB8AC3E}">
        <p14:creationId xmlns:p14="http://schemas.microsoft.com/office/powerpoint/2010/main" val="382802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Steps to the Process of Teaching Professionalism</a:t>
            </a:r>
            <a:endParaRPr lang="en-US" dirty="0"/>
          </a:p>
        </p:txBody>
      </p:sp>
      <p:sp>
        <p:nvSpPr>
          <p:cNvPr id="3" name="Content Placeholder 2"/>
          <p:cNvSpPr>
            <a:spLocks noGrp="1"/>
          </p:cNvSpPr>
          <p:nvPr>
            <p:ph idx="1"/>
          </p:nvPr>
        </p:nvSpPr>
        <p:spPr/>
        <p:txBody>
          <a:bodyPr/>
          <a:lstStyle/>
          <a:p>
            <a:r>
              <a:rPr lang="en-US" dirty="0" smtClean="0"/>
              <a:t>Setting the Expectations</a:t>
            </a:r>
          </a:p>
          <a:p>
            <a:r>
              <a:rPr lang="en-US" dirty="0" smtClean="0"/>
              <a:t>Performing Assessments</a:t>
            </a:r>
          </a:p>
          <a:p>
            <a:r>
              <a:rPr lang="en-US" dirty="0" smtClean="0"/>
              <a:t>Remediating Inappropriate Behaviors</a:t>
            </a:r>
          </a:p>
          <a:p>
            <a:r>
              <a:rPr lang="en-US" dirty="0" smtClean="0"/>
              <a:t>Preventing Inappropriate Behaviors</a:t>
            </a:r>
          </a:p>
          <a:p>
            <a:r>
              <a:rPr lang="en-US" dirty="0" smtClean="0"/>
              <a:t>Implementing a Cultural Change</a:t>
            </a:r>
            <a:endParaRPr lang="en-US" dirty="0"/>
          </a:p>
        </p:txBody>
      </p:sp>
    </p:spTree>
    <p:extLst>
      <p:ext uri="{BB962C8B-B14F-4D97-AF65-F5344CB8AC3E}">
        <p14:creationId xmlns:p14="http://schemas.microsoft.com/office/powerpoint/2010/main" val="769247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8212" y="192506"/>
            <a:ext cx="8990012" cy="5358062"/>
          </a:xfrm>
        </p:spPr>
        <p:txBody>
          <a:bodyPr>
            <a:noAutofit/>
          </a:bodyPr>
          <a:lstStyle/>
          <a:p>
            <a:r>
              <a:rPr lang="en-US" sz="2000" dirty="0"/>
              <a:t>Role-models, who have an extremely important part to play in this process, must understand professionalism and be able to stimulate reflection on the pertinent aspects of professionalism being modeled. Unfortunately, negative role models do exist. They are responsible, at least partly, for the well-documented cynicism that can develop in some students. Interestingly, some of these negative role models come from sources other than medical community, e.g. the media; they may represent an important challenge to the students’ professional development. Medical educators have to be aware of this and to deal with it appropriately as well [</a:t>
            </a:r>
            <a:r>
              <a:rPr lang="en-US" sz="2000" u="sng" dirty="0">
                <a:hlinkClick r:id="rId2"/>
              </a:rPr>
              <a:t>21</a:t>
            </a:r>
            <a:r>
              <a:rPr lang="en-US" sz="2000" dirty="0" smtClean="0"/>
              <a:t>].</a:t>
            </a:r>
            <a:r>
              <a:rPr lang="en-US" sz="2000" dirty="0"/>
              <a:t/>
            </a:r>
            <a:br>
              <a:rPr lang="en-US" sz="2000" dirty="0"/>
            </a:br>
            <a:endParaRPr lang="en-US" sz="2000" dirty="0"/>
          </a:p>
        </p:txBody>
      </p:sp>
      <p:sp>
        <p:nvSpPr>
          <p:cNvPr id="6" name="Text Placeholder 5"/>
          <p:cNvSpPr>
            <a:spLocks noGrp="1"/>
          </p:cNvSpPr>
          <p:nvPr>
            <p:ph type="body" sz="quarter" idx="13"/>
          </p:nvPr>
        </p:nvSpPr>
        <p:spPr/>
        <p:txBody>
          <a:bodyPr/>
          <a:lstStyle/>
          <a:p>
            <a:r>
              <a:rPr lang="en-US" dirty="0"/>
              <a:t>“Teaching Professionalism in Medicine:  What, Why and How?”</a:t>
            </a:r>
          </a:p>
        </p:txBody>
      </p:sp>
      <p:sp>
        <p:nvSpPr>
          <p:cNvPr id="5" name="Text Placeholder 4"/>
          <p:cNvSpPr>
            <a:spLocks noGrp="1"/>
          </p:cNvSpPr>
          <p:nvPr>
            <p:ph type="body" idx="1"/>
          </p:nvPr>
        </p:nvSpPr>
        <p:spPr/>
        <p:txBody>
          <a:bodyPr/>
          <a:lstStyle/>
          <a:p>
            <a:r>
              <a:rPr lang="en-US" dirty="0"/>
              <a:t>Khalid </a:t>
            </a:r>
            <a:r>
              <a:rPr lang="en-US" dirty="0" err="1"/>
              <a:t>Altrikawi</a:t>
            </a:r>
            <a:endParaRPr lang="en-US" dirty="0"/>
          </a:p>
          <a:p>
            <a:endParaRPr lang="en-US" dirty="0"/>
          </a:p>
        </p:txBody>
      </p:sp>
    </p:spTree>
    <p:extLst>
      <p:ext uri="{BB962C8B-B14F-4D97-AF65-F5344CB8AC3E}">
        <p14:creationId xmlns:p14="http://schemas.microsoft.com/office/powerpoint/2010/main" val="1797496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How can APTA-MS help?</a:t>
            </a:r>
            <a:endParaRPr lang="en-US" dirty="0"/>
          </a:p>
        </p:txBody>
      </p:sp>
      <p:sp>
        <p:nvSpPr>
          <p:cNvPr id="6" name="Content Placeholder 5"/>
          <p:cNvSpPr>
            <a:spLocks noGrp="1"/>
          </p:cNvSpPr>
          <p:nvPr>
            <p:ph idx="1"/>
          </p:nvPr>
        </p:nvSpPr>
        <p:spPr/>
        <p:txBody>
          <a:bodyPr/>
          <a:lstStyle/>
          <a:p>
            <a:r>
              <a:rPr lang="en-US" dirty="0" smtClean="0"/>
              <a:t>How can we reach our professionals to promote change and see our profession thrive?</a:t>
            </a:r>
          </a:p>
          <a:p>
            <a:r>
              <a:rPr lang="en-US" dirty="0" smtClean="0"/>
              <a:t>Examples from today that we can use to improve our professional skills over the long term?</a:t>
            </a:r>
            <a:endParaRPr lang="en-US" dirty="0"/>
          </a:p>
        </p:txBody>
      </p:sp>
    </p:spTree>
    <p:extLst>
      <p:ext uri="{BB962C8B-B14F-4D97-AF65-F5344CB8AC3E}">
        <p14:creationId xmlns:p14="http://schemas.microsoft.com/office/powerpoint/2010/main" val="54240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Lisa Barnes</a:t>
            </a:r>
          </a:p>
          <a:p>
            <a:r>
              <a:rPr lang="en-US" dirty="0" smtClean="0"/>
              <a:t>Brandi Henley</a:t>
            </a:r>
          </a:p>
          <a:p>
            <a:r>
              <a:rPr lang="en-US" dirty="0" smtClean="0"/>
              <a:t>Karinna Lee</a:t>
            </a:r>
          </a:p>
          <a:p>
            <a:r>
              <a:rPr lang="en-US" dirty="0" smtClean="0"/>
              <a:t>Kimberly Willis</a:t>
            </a:r>
          </a:p>
          <a:p>
            <a:r>
              <a:rPr lang="en-US" dirty="0" smtClean="0"/>
              <a:t>Cheryl Ware</a:t>
            </a:r>
          </a:p>
          <a:p>
            <a:r>
              <a:rPr lang="en-US" dirty="0" smtClean="0"/>
              <a:t>Ryan Kelly</a:t>
            </a:r>
            <a:endParaRPr lang="en-US" dirty="0"/>
          </a:p>
        </p:txBody>
      </p:sp>
    </p:spTree>
    <p:extLst>
      <p:ext uri="{BB962C8B-B14F-4D97-AF65-F5344CB8AC3E}">
        <p14:creationId xmlns:p14="http://schemas.microsoft.com/office/powerpoint/2010/main" val="34860270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30</TotalTime>
  <Words>375</Words>
  <Application>Microsoft Office PowerPoint</Application>
  <PresentationFormat>Widescreen</PresentationFormat>
  <Paragraphs>72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Corbel</vt:lpstr>
      <vt:lpstr>Parallax</vt:lpstr>
      <vt:lpstr>Professionalism in PT</vt:lpstr>
      <vt:lpstr>Core Values and Value-Based Behaviors</vt:lpstr>
      <vt:lpstr>“Red Flags”</vt:lpstr>
      <vt:lpstr>Examples from the PT and PTA Programs</vt:lpstr>
      <vt:lpstr>“Soft Skills”</vt:lpstr>
      <vt:lpstr>Modeling</vt:lpstr>
      <vt:lpstr>Acumen</vt:lpstr>
      <vt:lpstr>Role Models</vt:lpstr>
      <vt:lpstr>“Teaching Professionalism in Medicine:  What, Why and How?”</vt:lpstr>
      <vt:lpstr>Five Steps to the Process of Teaching Professionalism</vt:lpstr>
      <vt:lpstr>Role-models, who have an extremely important part to play in this process, must understand professionalism and be able to stimulate reflection on the pertinent aspects of professionalism being modeled. Unfortunately, negative role models do exist. They are responsible, at least partly, for the well-documented cynicism that can develop in some students. Interestingly, some of these negative role models come from sources other than medical community, e.g. the media; they may represent an important challenge to the students’ professional development. Medical educators have to be aware of this and to deal with it appropriately as well [21]. </vt:lpstr>
      <vt:lpstr>How can APTA-MS help?</vt:lpstr>
      <vt:lpstr>Thank You!</vt:lpstr>
    </vt:vector>
  </TitlesOfParts>
  <Company>Holmes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Professionalism in PT</dc:title>
  <dc:creator>Margaret King</dc:creator>
  <cp:lastModifiedBy>Margaret King</cp:lastModifiedBy>
  <cp:revision>5</cp:revision>
  <cp:lastPrinted>2020-09-25T14:23:58Z</cp:lastPrinted>
  <dcterms:created xsi:type="dcterms:W3CDTF">2020-09-25T13:53:25Z</dcterms:created>
  <dcterms:modified xsi:type="dcterms:W3CDTF">2020-09-25T14:24:02Z</dcterms:modified>
</cp:coreProperties>
</file>