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63"/>
  </p:notesMasterIdLst>
  <p:sldIdLst>
    <p:sldId id="256" r:id="rId2"/>
    <p:sldId id="257" r:id="rId3"/>
    <p:sldId id="258" r:id="rId4"/>
    <p:sldId id="324" r:id="rId5"/>
    <p:sldId id="325" r:id="rId6"/>
    <p:sldId id="264" r:id="rId7"/>
    <p:sldId id="267" r:id="rId8"/>
    <p:sldId id="271" r:id="rId9"/>
    <p:sldId id="266" r:id="rId10"/>
    <p:sldId id="268" r:id="rId11"/>
    <p:sldId id="269" r:id="rId12"/>
    <p:sldId id="270" r:id="rId13"/>
    <p:sldId id="272" r:id="rId14"/>
    <p:sldId id="26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326" r:id="rId32"/>
    <p:sldId id="289" r:id="rId33"/>
    <p:sldId id="290" r:id="rId34"/>
    <p:sldId id="291" r:id="rId35"/>
    <p:sldId id="292" r:id="rId36"/>
    <p:sldId id="293" r:id="rId37"/>
    <p:sldId id="294" r:id="rId38"/>
    <p:sldId id="295" r:id="rId39"/>
    <p:sldId id="301" r:id="rId40"/>
    <p:sldId id="302" r:id="rId41"/>
    <p:sldId id="303" r:id="rId42"/>
    <p:sldId id="304" r:id="rId43"/>
    <p:sldId id="305" r:id="rId44"/>
    <p:sldId id="296" r:id="rId45"/>
    <p:sldId id="297" r:id="rId46"/>
    <p:sldId id="299" r:id="rId47"/>
    <p:sldId id="298" r:id="rId48"/>
    <p:sldId id="322" r:id="rId49"/>
    <p:sldId id="307" r:id="rId50"/>
    <p:sldId id="308" r:id="rId51"/>
    <p:sldId id="309" r:id="rId52"/>
    <p:sldId id="310" r:id="rId53"/>
    <p:sldId id="311" r:id="rId54"/>
    <p:sldId id="312" r:id="rId55"/>
    <p:sldId id="313" r:id="rId56"/>
    <p:sldId id="315" r:id="rId57"/>
    <p:sldId id="316" r:id="rId58"/>
    <p:sldId id="317" r:id="rId59"/>
    <p:sldId id="318" r:id="rId60"/>
    <p:sldId id="319" r:id="rId61"/>
    <p:sldId id="320" r:id="rId6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2" roundtripDataSignature="AMtx7mjNUhFtADpOjEZzjHFQoLEHrB3ki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resa Lane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82A8B15-B00B-4216-BB8A-C2CC8A5286A0}">
  <a:tblStyle styleId="{382A8B15-B00B-4216-BB8A-C2CC8A5286A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73" autoAdjust="0"/>
    <p:restoredTop sz="82464" autoAdjust="0"/>
  </p:normalViewPr>
  <p:slideViewPr>
    <p:cSldViewPr snapToGrid="0">
      <p:cViewPr varScale="1">
        <p:scale>
          <a:sx n="103" d="100"/>
          <a:sy n="103" d="100"/>
        </p:scale>
        <p:origin x="9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B27898-8CBB-4D79-9F24-84BFF00D493A}"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5B42FACF-C7A3-43EC-BD29-46D8FC4A7BD3}">
      <dgm:prSet phldrT="[Text]"/>
      <dgm:spPr/>
      <dgm:t>
        <a:bodyPr/>
        <a:lstStyle/>
        <a:p>
          <a:r>
            <a:rPr lang="en-US" dirty="0"/>
            <a:t>PLAAFP</a:t>
          </a:r>
        </a:p>
      </dgm:t>
    </dgm:pt>
    <dgm:pt modelId="{D316667A-ED07-49F3-A111-7598689333F7}" type="parTrans" cxnId="{CE67F3C7-3CDD-4051-B1F8-41FCAE9637CE}">
      <dgm:prSet/>
      <dgm:spPr/>
      <dgm:t>
        <a:bodyPr/>
        <a:lstStyle/>
        <a:p>
          <a:endParaRPr lang="en-US"/>
        </a:p>
      </dgm:t>
    </dgm:pt>
    <dgm:pt modelId="{CFF67D02-61D2-4711-B3EE-4B3FACC8CDD6}" type="sibTrans" cxnId="{CE67F3C7-3CDD-4051-B1F8-41FCAE9637CE}">
      <dgm:prSet/>
      <dgm:spPr/>
      <dgm:t>
        <a:bodyPr/>
        <a:lstStyle/>
        <a:p>
          <a:endParaRPr lang="en-US"/>
        </a:p>
      </dgm:t>
    </dgm:pt>
    <dgm:pt modelId="{AA4E55BA-6DBE-45A6-A773-9781C8E94510}">
      <dgm:prSet phldrT="[Text]" custT="1"/>
      <dgm:spPr/>
      <dgm:t>
        <a:bodyPr/>
        <a:lstStyle/>
        <a:p>
          <a:r>
            <a:rPr lang="en-US" sz="2400" dirty="0"/>
            <a:t>Joey has difficulty negotiating stairs and maintaining his balance.</a:t>
          </a:r>
        </a:p>
      </dgm:t>
    </dgm:pt>
    <dgm:pt modelId="{CA0D34B8-35B1-4287-B842-7F8DA2667ADC}" type="parTrans" cxnId="{8F1B3C9B-3E43-4527-95B7-C4E90D336205}">
      <dgm:prSet/>
      <dgm:spPr/>
      <dgm:t>
        <a:bodyPr/>
        <a:lstStyle/>
        <a:p>
          <a:endParaRPr lang="en-US"/>
        </a:p>
      </dgm:t>
    </dgm:pt>
    <dgm:pt modelId="{0D295354-E5A8-4D94-9E5B-4DFFE27E7140}" type="sibTrans" cxnId="{8F1B3C9B-3E43-4527-95B7-C4E90D336205}">
      <dgm:prSet/>
      <dgm:spPr/>
      <dgm:t>
        <a:bodyPr/>
        <a:lstStyle/>
        <a:p>
          <a:endParaRPr lang="en-US"/>
        </a:p>
      </dgm:t>
    </dgm:pt>
    <dgm:pt modelId="{588FC9F5-1A7B-444E-BB03-6CCBCCE5433D}">
      <dgm:prSet phldrT="[Text]"/>
      <dgm:spPr/>
      <dgm:t>
        <a:bodyPr/>
        <a:lstStyle/>
        <a:p>
          <a:r>
            <a:rPr lang="en-US" dirty="0"/>
            <a:t>Baseline</a:t>
          </a:r>
        </a:p>
      </dgm:t>
    </dgm:pt>
    <dgm:pt modelId="{5C2B0C92-0ED9-4FAC-B65F-4CDE5068D4AD}" type="parTrans" cxnId="{66CBBC2B-B90D-4DC8-89FA-110F4E67E82B}">
      <dgm:prSet/>
      <dgm:spPr/>
      <dgm:t>
        <a:bodyPr/>
        <a:lstStyle/>
        <a:p>
          <a:endParaRPr lang="en-US"/>
        </a:p>
      </dgm:t>
    </dgm:pt>
    <dgm:pt modelId="{DEB268D3-7C52-4DCF-ABBC-1144658EA216}" type="sibTrans" cxnId="{66CBBC2B-B90D-4DC8-89FA-110F4E67E82B}">
      <dgm:prSet/>
      <dgm:spPr/>
      <dgm:t>
        <a:bodyPr/>
        <a:lstStyle/>
        <a:p>
          <a:endParaRPr lang="en-US"/>
        </a:p>
      </dgm:t>
    </dgm:pt>
    <dgm:pt modelId="{13B0DF8C-00FD-4EB6-B3B7-ED6724B047CE}">
      <dgm:prSet phldrT="[Text]" custT="1"/>
      <dgm:spPr/>
      <dgm:t>
        <a:bodyPr/>
        <a:lstStyle/>
        <a:p>
          <a:r>
            <a:rPr lang="en-US" sz="2200" dirty="0"/>
            <a:t>Joey is able to ascend and descend 4 steps in an alternating pattern on 4/10 attempts with 8 or less verbal cues. </a:t>
          </a:r>
        </a:p>
      </dgm:t>
    </dgm:pt>
    <dgm:pt modelId="{E4AEE785-B961-442B-9E74-08303854E045}" type="parTrans" cxnId="{83844642-28F3-4900-A0E1-70233F2D3008}">
      <dgm:prSet/>
      <dgm:spPr/>
      <dgm:t>
        <a:bodyPr/>
        <a:lstStyle/>
        <a:p>
          <a:endParaRPr lang="en-US"/>
        </a:p>
      </dgm:t>
    </dgm:pt>
    <dgm:pt modelId="{860F8E8E-AB9A-49C1-AB45-1B99A23B02D5}" type="sibTrans" cxnId="{83844642-28F3-4900-A0E1-70233F2D3008}">
      <dgm:prSet/>
      <dgm:spPr/>
      <dgm:t>
        <a:bodyPr/>
        <a:lstStyle/>
        <a:p>
          <a:endParaRPr lang="en-US"/>
        </a:p>
      </dgm:t>
    </dgm:pt>
    <dgm:pt modelId="{D9401D25-28CA-41A2-8B57-7249F4388600}">
      <dgm:prSet phldrT="[Text]"/>
      <dgm:spPr/>
      <dgm:t>
        <a:bodyPr/>
        <a:lstStyle/>
        <a:p>
          <a:r>
            <a:rPr lang="en-US" dirty="0"/>
            <a:t>Annual Goal</a:t>
          </a:r>
        </a:p>
      </dgm:t>
    </dgm:pt>
    <dgm:pt modelId="{B229C8F8-CC2F-4B08-9669-D36C2595F26C}" type="parTrans" cxnId="{AA5358DA-EF2F-4CE6-A5D6-DE21A7E0B154}">
      <dgm:prSet/>
      <dgm:spPr/>
      <dgm:t>
        <a:bodyPr/>
        <a:lstStyle/>
        <a:p>
          <a:endParaRPr lang="en-US"/>
        </a:p>
      </dgm:t>
    </dgm:pt>
    <dgm:pt modelId="{8C0131AB-ED80-45F9-9701-CC120BF72ADC}" type="sibTrans" cxnId="{AA5358DA-EF2F-4CE6-A5D6-DE21A7E0B154}">
      <dgm:prSet/>
      <dgm:spPr/>
      <dgm:t>
        <a:bodyPr/>
        <a:lstStyle/>
        <a:p>
          <a:endParaRPr lang="en-US"/>
        </a:p>
      </dgm:t>
    </dgm:pt>
    <dgm:pt modelId="{C517C356-0576-4D6C-93B2-CD98C83CE6F7}">
      <dgm:prSet phldrT="[Text]" custT="1"/>
      <dgm:spPr/>
      <dgm:t>
        <a:bodyPr/>
        <a:lstStyle/>
        <a:p>
          <a:r>
            <a:rPr lang="en-US" sz="2100" dirty="0"/>
            <a:t>By May 25, 2021, Joey will be able to ascend and descend 4 steps in an alternating pattern on 8/10 attempts with 4 or less verbal cues.</a:t>
          </a:r>
        </a:p>
      </dgm:t>
    </dgm:pt>
    <dgm:pt modelId="{EFBA0F4F-516E-4EC6-B365-4C656E54771D}" type="parTrans" cxnId="{12811B81-05E7-422C-AB94-FCA1ABA892AB}">
      <dgm:prSet/>
      <dgm:spPr/>
      <dgm:t>
        <a:bodyPr/>
        <a:lstStyle/>
        <a:p>
          <a:endParaRPr lang="en-US"/>
        </a:p>
      </dgm:t>
    </dgm:pt>
    <dgm:pt modelId="{7E9C4242-9660-4EB6-A418-5074BC91B05C}" type="sibTrans" cxnId="{12811B81-05E7-422C-AB94-FCA1ABA892AB}">
      <dgm:prSet/>
      <dgm:spPr/>
      <dgm:t>
        <a:bodyPr/>
        <a:lstStyle/>
        <a:p>
          <a:endParaRPr lang="en-US"/>
        </a:p>
      </dgm:t>
    </dgm:pt>
    <dgm:pt modelId="{63A3DD94-C9BB-47B8-90EA-87660059F8DD}" type="pres">
      <dgm:prSet presAssocID="{32B27898-8CBB-4D79-9F24-84BFF00D493A}" presName="Name0" presStyleCnt="0">
        <dgm:presLayoutVars>
          <dgm:dir/>
          <dgm:animLvl val="lvl"/>
          <dgm:resizeHandles val="exact"/>
        </dgm:presLayoutVars>
      </dgm:prSet>
      <dgm:spPr/>
    </dgm:pt>
    <dgm:pt modelId="{B13A3361-C99E-4FCE-B061-EFAA76F50FCB}" type="pres">
      <dgm:prSet presAssocID="{5B42FACF-C7A3-43EC-BD29-46D8FC4A7BD3}" presName="compositeNode" presStyleCnt="0">
        <dgm:presLayoutVars>
          <dgm:bulletEnabled val="1"/>
        </dgm:presLayoutVars>
      </dgm:prSet>
      <dgm:spPr/>
    </dgm:pt>
    <dgm:pt modelId="{DCCA2179-9B4D-480A-A0A4-D43516AC7D5A}" type="pres">
      <dgm:prSet presAssocID="{5B42FACF-C7A3-43EC-BD29-46D8FC4A7BD3}" presName="bgRect" presStyleLbl="node1" presStyleIdx="0" presStyleCnt="3"/>
      <dgm:spPr/>
    </dgm:pt>
    <dgm:pt modelId="{00E6E850-C4FC-4126-9697-6E680A79A6D8}" type="pres">
      <dgm:prSet presAssocID="{5B42FACF-C7A3-43EC-BD29-46D8FC4A7BD3}" presName="parentNode" presStyleLbl="node1" presStyleIdx="0" presStyleCnt="3">
        <dgm:presLayoutVars>
          <dgm:chMax val="0"/>
          <dgm:bulletEnabled val="1"/>
        </dgm:presLayoutVars>
      </dgm:prSet>
      <dgm:spPr/>
    </dgm:pt>
    <dgm:pt modelId="{C46F69B2-121A-4192-BE48-6A90A35AA8DB}" type="pres">
      <dgm:prSet presAssocID="{5B42FACF-C7A3-43EC-BD29-46D8FC4A7BD3}" presName="childNode" presStyleLbl="node1" presStyleIdx="0" presStyleCnt="3">
        <dgm:presLayoutVars>
          <dgm:bulletEnabled val="1"/>
        </dgm:presLayoutVars>
      </dgm:prSet>
      <dgm:spPr/>
    </dgm:pt>
    <dgm:pt modelId="{42C085FE-081A-4F1B-B268-C673642341B7}" type="pres">
      <dgm:prSet presAssocID="{CFF67D02-61D2-4711-B3EE-4B3FACC8CDD6}" presName="hSp" presStyleCnt="0"/>
      <dgm:spPr/>
    </dgm:pt>
    <dgm:pt modelId="{12E40B82-43D0-4BF1-BC9E-1A94895EDB6B}" type="pres">
      <dgm:prSet presAssocID="{CFF67D02-61D2-4711-B3EE-4B3FACC8CDD6}" presName="vProcSp" presStyleCnt="0"/>
      <dgm:spPr/>
    </dgm:pt>
    <dgm:pt modelId="{757A5E08-6503-436B-8332-5A1DA521D385}" type="pres">
      <dgm:prSet presAssocID="{CFF67D02-61D2-4711-B3EE-4B3FACC8CDD6}" presName="vSp1" presStyleCnt="0"/>
      <dgm:spPr/>
    </dgm:pt>
    <dgm:pt modelId="{1BDFC7C6-27C0-4A4F-B5FD-75DC341A3559}" type="pres">
      <dgm:prSet presAssocID="{CFF67D02-61D2-4711-B3EE-4B3FACC8CDD6}" presName="simulatedConn" presStyleLbl="solidFgAcc1" presStyleIdx="0" presStyleCnt="2"/>
      <dgm:spPr/>
    </dgm:pt>
    <dgm:pt modelId="{119E5764-1264-4006-B592-4540FF46C8B5}" type="pres">
      <dgm:prSet presAssocID="{CFF67D02-61D2-4711-B3EE-4B3FACC8CDD6}" presName="vSp2" presStyleCnt="0"/>
      <dgm:spPr/>
    </dgm:pt>
    <dgm:pt modelId="{28CDBD00-DBCE-4465-891C-CA741EED7161}" type="pres">
      <dgm:prSet presAssocID="{CFF67D02-61D2-4711-B3EE-4B3FACC8CDD6}" presName="sibTrans" presStyleCnt="0"/>
      <dgm:spPr/>
    </dgm:pt>
    <dgm:pt modelId="{3D7E3754-3162-4483-903D-E565FBBE60D4}" type="pres">
      <dgm:prSet presAssocID="{588FC9F5-1A7B-444E-BB03-6CCBCCE5433D}" presName="compositeNode" presStyleCnt="0">
        <dgm:presLayoutVars>
          <dgm:bulletEnabled val="1"/>
        </dgm:presLayoutVars>
      </dgm:prSet>
      <dgm:spPr/>
    </dgm:pt>
    <dgm:pt modelId="{F16A3B01-7B2C-4E4C-87DA-43FD6A540A0B}" type="pres">
      <dgm:prSet presAssocID="{588FC9F5-1A7B-444E-BB03-6CCBCCE5433D}" presName="bgRect" presStyleLbl="node1" presStyleIdx="1" presStyleCnt="3"/>
      <dgm:spPr/>
    </dgm:pt>
    <dgm:pt modelId="{194F910F-7FEC-4C53-B145-92819B955CE6}" type="pres">
      <dgm:prSet presAssocID="{588FC9F5-1A7B-444E-BB03-6CCBCCE5433D}" presName="parentNode" presStyleLbl="node1" presStyleIdx="1" presStyleCnt="3">
        <dgm:presLayoutVars>
          <dgm:chMax val="0"/>
          <dgm:bulletEnabled val="1"/>
        </dgm:presLayoutVars>
      </dgm:prSet>
      <dgm:spPr/>
    </dgm:pt>
    <dgm:pt modelId="{623913ED-5094-4FA9-9D54-FECAC8C8F771}" type="pres">
      <dgm:prSet presAssocID="{588FC9F5-1A7B-444E-BB03-6CCBCCE5433D}" presName="childNode" presStyleLbl="node1" presStyleIdx="1" presStyleCnt="3">
        <dgm:presLayoutVars>
          <dgm:bulletEnabled val="1"/>
        </dgm:presLayoutVars>
      </dgm:prSet>
      <dgm:spPr/>
    </dgm:pt>
    <dgm:pt modelId="{038D1030-EA0B-44A5-99E6-DF39E7D98C28}" type="pres">
      <dgm:prSet presAssocID="{DEB268D3-7C52-4DCF-ABBC-1144658EA216}" presName="hSp" presStyleCnt="0"/>
      <dgm:spPr/>
    </dgm:pt>
    <dgm:pt modelId="{C662900C-B656-4B19-B97F-03FE946AEB95}" type="pres">
      <dgm:prSet presAssocID="{DEB268D3-7C52-4DCF-ABBC-1144658EA216}" presName="vProcSp" presStyleCnt="0"/>
      <dgm:spPr/>
    </dgm:pt>
    <dgm:pt modelId="{B799E311-F583-47FD-ABED-DFFED261E1FD}" type="pres">
      <dgm:prSet presAssocID="{DEB268D3-7C52-4DCF-ABBC-1144658EA216}" presName="vSp1" presStyleCnt="0"/>
      <dgm:spPr/>
    </dgm:pt>
    <dgm:pt modelId="{1207E981-934C-4740-BB4E-6049E352B9D0}" type="pres">
      <dgm:prSet presAssocID="{DEB268D3-7C52-4DCF-ABBC-1144658EA216}" presName="simulatedConn" presStyleLbl="solidFgAcc1" presStyleIdx="1" presStyleCnt="2"/>
      <dgm:spPr/>
    </dgm:pt>
    <dgm:pt modelId="{6CA26704-EF93-46C3-8127-9A79832CF281}" type="pres">
      <dgm:prSet presAssocID="{DEB268D3-7C52-4DCF-ABBC-1144658EA216}" presName="vSp2" presStyleCnt="0"/>
      <dgm:spPr/>
    </dgm:pt>
    <dgm:pt modelId="{844FF8ED-D644-4EEB-98FB-BA70968C10A0}" type="pres">
      <dgm:prSet presAssocID="{DEB268D3-7C52-4DCF-ABBC-1144658EA216}" presName="sibTrans" presStyleCnt="0"/>
      <dgm:spPr/>
    </dgm:pt>
    <dgm:pt modelId="{308CDC0A-70EB-46F4-8FB1-D93B3EAA33E9}" type="pres">
      <dgm:prSet presAssocID="{D9401D25-28CA-41A2-8B57-7249F4388600}" presName="compositeNode" presStyleCnt="0">
        <dgm:presLayoutVars>
          <dgm:bulletEnabled val="1"/>
        </dgm:presLayoutVars>
      </dgm:prSet>
      <dgm:spPr/>
    </dgm:pt>
    <dgm:pt modelId="{A55DECCF-33A1-428F-AC5C-30F3B2F58DE0}" type="pres">
      <dgm:prSet presAssocID="{D9401D25-28CA-41A2-8B57-7249F4388600}" presName="bgRect" presStyleLbl="node1" presStyleIdx="2" presStyleCnt="3"/>
      <dgm:spPr/>
    </dgm:pt>
    <dgm:pt modelId="{D208A4D1-FFB4-45AF-B8E8-0027C438FBDA}" type="pres">
      <dgm:prSet presAssocID="{D9401D25-28CA-41A2-8B57-7249F4388600}" presName="parentNode" presStyleLbl="node1" presStyleIdx="2" presStyleCnt="3">
        <dgm:presLayoutVars>
          <dgm:chMax val="0"/>
          <dgm:bulletEnabled val="1"/>
        </dgm:presLayoutVars>
      </dgm:prSet>
      <dgm:spPr/>
    </dgm:pt>
    <dgm:pt modelId="{13533C51-FA72-466B-9A20-A109C064CCD1}" type="pres">
      <dgm:prSet presAssocID="{D9401D25-28CA-41A2-8B57-7249F4388600}" presName="childNode" presStyleLbl="node1" presStyleIdx="2" presStyleCnt="3">
        <dgm:presLayoutVars>
          <dgm:bulletEnabled val="1"/>
        </dgm:presLayoutVars>
      </dgm:prSet>
      <dgm:spPr/>
    </dgm:pt>
  </dgm:ptLst>
  <dgm:cxnLst>
    <dgm:cxn modelId="{1073FB0E-45AA-4E61-82FA-7523E79C0378}" type="presOf" srcId="{D9401D25-28CA-41A2-8B57-7249F4388600}" destId="{A55DECCF-33A1-428F-AC5C-30F3B2F58DE0}" srcOrd="0" destOrd="0" presId="urn:microsoft.com/office/officeart/2005/8/layout/hProcess7"/>
    <dgm:cxn modelId="{CC991A19-F725-4F7F-97E1-75BE975AA89C}" type="presOf" srcId="{13B0DF8C-00FD-4EB6-B3B7-ED6724B047CE}" destId="{623913ED-5094-4FA9-9D54-FECAC8C8F771}" srcOrd="0" destOrd="0" presId="urn:microsoft.com/office/officeart/2005/8/layout/hProcess7"/>
    <dgm:cxn modelId="{6BFB492A-B236-4CD7-8AE3-D7B95464993E}" type="presOf" srcId="{588FC9F5-1A7B-444E-BB03-6CCBCCE5433D}" destId="{194F910F-7FEC-4C53-B145-92819B955CE6}" srcOrd="1" destOrd="0" presId="urn:microsoft.com/office/officeart/2005/8/layout/hProcess7"/>
    <dgm:cxn modelId="{66CBBC2B-B90D-4DC8-89FA-110F4E67E82B}" srcId="{32B27898-8CBB-4D79-9F24-84BFF00D493A}" destId="{588FC9F5-1A7B-444E-BB03-6CCBCCE5433D}" srcOrd="1" destOrd="0" parTransId="{5C2B0C92-0ED9-4FAC-B65F-4CDE5068D4AD}" sibTransId="{DEB268D3-7C52-4DCF-ABBC-1144658EA216}"/>
    <dgm:cxn modelId="{6EBFA13E-C805-4191-AFA2-F2B37DB24573}" type="presOf" srcId="{32B27898-8CBB-4D79-9F24-84BFF00D493A}" destId="{63A3DD94-C9BB-47B8-90EA-87660059F8DD}" srcOrd="0" destOrd="0" presId="urn:microsoft.com/office/officeart/2005/8/layout/hProcess7"/>
    <dgm:cxn modelId="{A5D24D3F-2F3F-4133-BB50-2DAC4E43F248}" type="presOf" srcId="{D9401D25-28CA-41A2-8B57-7249F4388600}" destId="{D208A4D1-FFB4-45AF-B8E8-0027C438FBDA}" srcOrd="1" destOrd="0" presId="urn:microsoft.com/office/officeart/2005/8/layout/hProcess7"/>
    <dgm:cxn modelId="{83844642-28F3-4900-A0E1-70233F2D3008}" srcId="{588FC9F5-1A7B-444E-BB03-6CCBCCE5433D}" destId="{13B0DF8C-00FD-4EB6-B3B7-ED6724B047CE}" srcOrd="0" destOrd="0" parTransId="{E4AEE785-B961-442B-9E74-08303854E045}" sibTransId="{860F8E8E-AB9A-49C1-AB45-1B99A23B02D5}"/>
    <dgm:cxn modelId="{7E3AF743-3D5D-4A32-8C3D-47D746C55A86}" type="presOf" srcId="{588FC9F5-1A7B-444E-BB03-6CCBCCE5433D}" destId="{F16A3B01-7B2C-4E4C-87DA-43FD6A540A0B}" srcOrd="0" destOrd="0" presId="urn:microsoft.com/office/officeart/2005/8/layout/hProcess7"/>
    <dgm:cxn modelId="{F1FC3446-9E43-453B-AD04-7B609FA0130D}" type="presOf" srcId="{5B42FACF-C7A3-43EC-BD29-46D8FC4A7BD3}" destId="{DCCA2179-9B4D-480A-A0A4-D43516AC7D5A}" srcOrd="0" destOrd="0" presId="urn:microsoft.com/office/officeart/2005/8/layout/hProcess7"/>
    <dgm:cxn modelId="{DA7B0C5E-1D79-49D8-8F0F-808B17FF6423}" type="presOf" srcId="{5B42FACF-C7A3-43EC-BD29-46D8FC4A7BD3}" destId="{00E6E850-C4FC-4126-9697-6E680A79A6D8}" srcOrd="1" destOrd="0" presId="urn:microsoft.com/office/officeart/2005/8/layout/hProcess7"/>
    <dgm:cxn modelId="{12811B81-05E7-422C-AB94-FCA1ABA892AB}" srcId="{D9401D25-28CA-41A2-8B57-7249F4388600}" destId="{C517C356-0576-4D6C-93B2-CD98C83CE6F7}" srcOrd="0" destOrd="0" parTransId="{EFBA0F4F-516E-4EC6-B365-4C656E54771D}" sibTransId="{7E9C4242-9660-4EB6-A418-5074BC91B05C}"/>
    <dgm:cxn modelId="{8F1B3C9B-3E43-4527-95B7-C4E90D336205}" srcId="{5B42FACF-C7A3-43EC-BD29-46D8FC4A7BD3}" destId="{AA4E55BA-6DBE-45A6-A773-9781C8E94510}" srcOrd="0" destOrd="0" parTransId="{CA0D34B8-35B1-4287-B842-7F8DA2667ADC}" sibTransId="{0D295354-E5A8-4D94-9E5B-4DFFE27E7140}"/>
    <dgm:cxn modelId="{96E92CB2-8F89-4E51-A78E-9DB6BE9DDD9E}" type="presOf" srcId="{C517C356-0576-4D6C-93B2-CD98C83CE6F7}" destId="{13533C51-FA72-466B-9A20-A109C064CCD1}" srcOrd="0" destOrd="0" presId="urn:microsoft.com/office/officeart/2005/8/layout/hProcess7"/>
    <dgm:cxn modelId="{CE67F3C7-3CDD-4051-B1F8-41FCAE9637CE}" srcId="{32B27898-8CBB-4D79-9F24-84BFF00D493A}" destId="{5B42FACF-C7A3-43EC-BD29-46D8FC4A7BD3}" srcOrd="0" destOrd="0" parTransId="{D316667A-ED07-49F3-A111-7598689333F7}" sibTransId="{CFF67D02-61D2-4711-B3EE-4B3FACC8CDD6}"/>
    <dgm:cxn modelId="{AA5358DA-EF2F-4CE6-A5D6-DE21A7E0B154}" srcId="{32B27898-8CBB-4D79-9F24-84BFF00D493A}" destId="{D9401D25-28CA-41A2-8B57-7249F4388600}" srcOrd="2" destOrd="0" parTransId="{B229C8F8-CC2F-4B08-9669-D36C2595F26C}" sibTransId="{8C0131AB-ED80-45F9-9701-CC120BF72ADC}"/>
    <dgm:cxn modelId="{4C905BE7-6554-4469-A8E2-45A6CA4AE3BE}" type="presOf" srcId="{AA4E55BA-6DBE-45A6-A773-9781C8E94510}" destId="{C46F69B2-121A-4192-BE48-6A90A35AA8DB}" srcOrd="0" destOrd="0" presId="urn:microsoft.com/office/officeart/2005/8/layout/hProcess7"/>
    <dgm:cxn modelId="{CD4A46F6-EB10-42DC-A93C-87B0F957F784}" type="presParOf" srcId="{63A3DD94-C9BB-47B8-90EA-87660059F8DD}" destId="{B13A3361-C99E-4FCE-B061-EFAA76F50FCB}" srcOrd="0" destOrd="0" presId="urn:microsoft.com/office/officeart/2005/8/layout/hProcess7"/>
    <dgm:cxn modelId="{FC18EFF3-92F6-4BF7-82C5-20977BACB639}" type="presParOf" srcId="{B13A3361-C99E-4FCE-B061-EFAA76F50FCB}" destId="{DCCA2179-9B4D-480A-A0A4-D43516AC7D5A}" srcOrd="0" destOrd="0" presId="urn:microsoft.com/office/officeart/2005/8/layout/hProcess7"/>
    <dgm:cxn modelId="{D8F3465D-E1ED-4958-9D9E-5CBE394A7305}" type="presParOf" srcId="{B13A3361-C99E-4FCE-B061-EFAA76F50FCB}" destId="{00E6E850-C4FC-4126-9697-6E680A79A6D8}" srcOrd="1" destOrd="0" presId="urn:microsoft.com/office/officeart/2005/8/layout/hProcess7"/>
    <dgm:cxn modelId="{D8D8EA3A-667D-48D3-B846-F2F906C711DE}" type="presParOf" srcId="{B13A3361-C99E-4FCE-B061-EFAA76F50FCB}" destId="{C46F69B2-121A-4192-BE48-6A90A35AA8DB}" srcOrd="2" destOrd="0" presId="urn:microsoft.com/office/officeart/2005/8/layout/hProcess7"/>
    <dgm:cxn modelId="{4AD0601A-F663-4AFA-8ABF-F8819C50FDCC}" type="presParOf" srcId="{63A3DD94-C9BB-47B8-90EA-87660059F8DD}" destId="{42C085FE-081A-4F1B-B268-C673642341B7}" srcOrd="1" destOrd="0" presId="urn:microsoft.com/office/officeart/2005/8/layout/hProcess7"/>
    <dgm:cxn modelId="{E50F2AC1-3F5F-4AEC-B50C-93810E4C8436}" type="presParOf" srcId="{63A3DD94-C9BB-47B8-90EA-87660059F8DD}" destId="{12E40B82-43D0-4BF1-BC9E-1A94895EDB6B}" srcOrd="2" destOrd="0" presId="urn:microsoft.com/office/officeart/2005/8/layout/hProcess7"/>
    <dgm:cxn modelId="{CADB603C-37E8-43CA-9359-30DC7D95E38F}" type="presParOf" srcId="{12E40B82-43D0-4BF1-BC9E-1A94895EDB6B}" destId="{757A5E08-6503-436B-8332-5A1DA521D385}" srcOrd="0" destOrd="0" presId="urn:microsoft.com/office/officeart/2005/8/layout/hProcess7"/>
    <dgm:cxn modelId="{CBBD17FD-2820-4B73-B4EC-17C91102D5AD}" type="presParOf" srcId="{12E40B82-43D0-4BF1-BC9E-1A94895EDB6B}" destId="{1BDFC7C6-27C0-4A4F-B5FD-75DC341A3559}" srcOrd="1" destOrd="0" presId="urn:microsoft.com/office/officeart/2005/8/layout/hProcess7"/>
    <dgm:cxn modelId="{1D94D726-9EC8-4CB2-83DF-89C727061199}" type="presParOf" srcId="{12E40B82-43D0-4BF1-BC9E-1A94895EDB6B}" destId="{119E5764-1264-4006-B592-4540FF46C8B5}" srcOrd="2" destOrd="0" presId="urn:microsoft.com/office/officeart/2005/8/layout/hProcess7"/>
    <dgm:cxn modelId="{08123F66-DC27-4130-8A88-30BD2B606F7C}" type="presParOf" srcId="{63A3DD94-C9BB-47B8-90EA-87660059F8DD}" destId="{28CDBD00-DBCE-4465-891C-CA741EED7161}" srcOrd="3" destOrd="0" presId="urn:microsoft.com/office/officeart/2005/8/layout/hProcess7"/>
    <dgm:cxn modelId="{683CB4B8-2D0C-4D6F-BC2A-07D395C5CD07}" type="presParOf" srcId="{63A3DD94-C9BB-47B8-90EA-87660059F8DD}" destId="{3D7E3754-3162-4483-903D-E565FBBE60D4}" srcOrd="4" destOrd="0" presId="urn:microsoft.com/office/officeart/2005/8/layout/hProcess7"/>
    <dgm:cxn modelId="{3A05156C-2972-4DBF-A3BF-D282DFD2041C}" type="presParOf" srcId="{3D7E3754-3162-4483-903D-E565FBBE60D4}" destId="{F16A3B01-7B2C-4E4C-87DA-43FD6A540A0B}" srcOrd="0" destOrd="0" presId="urn:microsoft.com/office/officeart/2005/8/layout/hProcess7"/>
    <dgm:cxn modelId="{474F92D6-F84F-4311-9B1B-9AD7AEDF58C8}" type="presParOf" srcId="{3D7E3754-3162-4483-903D-E565FBBE60D4}" destId="{194F910F-7FEC-4C53-B145-92819B955CE6}" srcOrd="1" destOrd="0" presId="urn:microsoft.com/office/officeart/2005/8/layout/hProcess7"/>
    <dgm:cxn modelId="{CB735146-9BC8-47E8-A346-135182F09D40}" type="presParOf" srcId="{3D7E3754-3162-4483-903D-E565FBBE60D4}" destId="{623913ED-5094-4FA9-9D54-FECAC8C8F771}" srcOrd="2" destOrd="0" presId="urn:microsoft.com/office/officeart/2005/8/layout/hProcess7"/>
    <dgm:cxn modelId="{AE7EAD61-5F8C-400B-B73C-626D41D42833}" type="presParOf" srcId="{63A3DD94-C9BB-47B8-90EA-87660059F8DD}" destId="{038D1030-EA0B-44A5-99E6-DF39E7D98C28}" srcOrd="5" destOrd="0" presId="urn:microsoft.com/office/officeart/2005/8/layout/hProcess7"/>
    <dgm:cxn modelId="{06D447B6-E8A3-43B4-A953-D372E6C03D1B}" type="presParOf" srcId="{63A3DD94-C9BB-47B8-90EA-87660059F8DD}" destId="{C662900C-B656-4B19-B97F-03FE946AEB95}" srcOrd="6" destOrd="0" presId="urn:microsoft.com/office/officeart/2005/8/layout/hProcess7"/>
    <dgm:cxn modelId="{7CA75F85-938D-4238-8B8B-7060CE9E8726}" type="presParOf" srcId="{C662900C-B656-4B19-B97F-03FE946AEB95}" destId="{B799E311-F583-47FD-ABED-DFFED261E1FD}" srcOrd="0" destOrd="0" presId="urn:microsoft.com/office/officeart/2005/8/layout/hProcess7"/>
    <dgm:cxn modelId="{E965BC1D-6AAA-4FA4-BB2D-869445AA1B3D}" type="presParOf" srcId="{C662900C-B656-4B19-B97F-03FE946AEB95}" destId="{1207E981-934C-4740-BB4E-6049E352B9D0}" srcOrd="1" destOrd="0" presId="urn:microsoft.com/office/officeart/2005/8/layout/hProcess7"/>
    <dgm:cxn modelId="{1DE55363-87AD-47BB-BE82-262D95BE6114}" type="presParOf" srcId="{C662900C-B656-4B19-B97F-03FE946AEB95}" destId="{6CA26704-EF93-46C3-8127-9A79832CF281}" srcOrd="2" destOrd="0" presId="urn:microsoft.com/office/officeart/2005/8/layout/hProcess7"/>
    <dgm:cxn modelId="{C0D25C7E-25B2-4F78-88D8-B9E17675E01E}" type="presParOf" srcId="{63A3DD94-C9BB-47B8-90EA-87660059F8DD}" destId="{844FF8ED-D644-4EEB-98FB-BA70968C10A0}" srcOrd="7" destOrd="0" presId="urn:microsoft.com/office/officeart/2005/8/layout/hProcess7"/>
    <dgm:cxn modelId="{74A31568-C53D-4734-891F-7103FD2040DB}" type="presParOf" srcId="{63A3DD94-C9BB-47B8-90EA-87660059F8DD}" destId="{308CDC0A-70EB-46F4-8FB1-D93B3EAA33E9}" srcOrd="8" destOrd="0" presId="urn:microsoft.com/office/officeart/2005/8/layout/hProcess7"/>
    <dgm:cxn modelId="{5F8590A5-BEA4-4490-BBE2-15965E97C1A4}" type="presParOf" srcId="{308CDC0A-70EB-46F4-8FB1-D93B3EAA33E9}" destId="{A55DECCF-33A1-428F-AC5C-30F3B2F58DE0}" srcOrd="0" destOrd="0" presId="urn:microsoft.com/office/officeart/2005/8/layout/hProcess7"/>
    <dgm:cxn modelId="{FE07F0D6-835B-497D-BAF1-3E9E8803FD5F}" type="presParOf" srcId="{308CDC0A-70EB-46F4-8FB1-D93B3EAA33E9}" destId="{D208A4D1-FFB4-45AF-B8E8-0027C438FBDA}" srcOrd="1" destOrd="0" presId="urn:microsoft.com/office/officeart/2005/8/layout/hProcess7"/>
    <dgm:cxn modelId="{0D1CF3BD-47E0-4F74-AB83-FEE124501F46}" type="presParOf" srcId="{308CDC0A-70EB-46F4-8FB1-D93B3EAA33E9}" destId="{13533C51-FA72-466B-9A20-A109C064CCD1}"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A2179-9B4D-480A-A0A4-D43516AC7D5A}">
      <dsp:nvSpPr>
        <dsp:cNvPr id="0" name=""/>
        <dsp:cNvSpPr/>
      </dsp:nvSpPr>
      <dsp:spPr>
        <a:xfrm>
          <a:off x="615" y="460013"/>
          <a:ext cx="2647398" cy="3176878"/>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dirty="0"/>
            <a:t>PLAAFP</a:t>
          </a:r>
        </a:p>
      </dsp:txBody>
      <dsp:txXfrm rot="16200000">
        <a:off x="-1037165" y="1497794"/>
        <a:ext cx="2605040" cy="529479"/>
      </dsp:txXfrm>
    </dsp:sp>
    <dsp:sp modelId="{C46F69B2-121A-4192-BE48-6A90A35AA8DB}">
      <dsp:nvSpPr>
        <dsp:cNvPr id="0" name=""/>
        <dsp:cNvSpPr/>
      </dsp:nvSpPr>
      <dsp:spPr>
        <a:xfrm>
          <a:off x="530094" y="460013"/>
          <a:ext cx="1972312" cy="317687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kern="1200" dirty="0"/>
            <a:t>Joey has difficulty negotiating stairs and maintaining his balance.</a:t>
          </a:r>
        </a:p>
      </dsp:txBody>
      <dsp:txXfrm>
        <a:off x="530094" y="460013"/>
        <a:ext cx="1972312" cy="3176878"/>
      </dsp:txXfrm>
    </dsp:sp>
    <dsp:sp modelId="{F16A3B01-7B2C-4E4C-87DA-43FD6A540A0B}">
      <dsp:nvSpPr>
        <dsp:cNvPr id="0" name=""/>
        <dsp:cNvSpPr/>
      </dsp:nvSpPr>
      <dsp:spPr>
        <a:xfrm>
          <a:off x="2740673" y="460013"/>
          <a:ext cx="2647398" cy="3176878"/>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dirty="0"/>
            <a:t>Baseline</a:t>
          </a:r>
        </a:p>
      </dsp:txBody>
      <dsp:txXfrm rot="16200000">
        <a:off x="1702892" y="1497794"/>
        <a:ext cx="2605040" cy="529479"/>
      </dsp:txXfrm>
    </dsp:sp>
    <dsp:sp modelId="{1BDFC7C6-27C0-4A4F-B5FD-75DC341A3559}">
      <dsp:nvSpPr>
        <dsp:cNvPr id="0" name=""/>
        <dsp:cNvSpPr/>
      </dsp:nvSpPr>
      <dsp:spPr>
        <a:xfrm rot="5400000">
          <a:off x="2520550" y="2983992"/>
          <a:ext cx="466720" cy="397109"/>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3913ED-5094-4FA9-9D54-FECAC8C8F771}">
      <dsp:nvSpPr>
        <dsp:cNvPr id="0" name=""/>
        <dsp:cNvSpPr/>
      </dsp:nvSpPr>
      <dsp:spPr>
        <a:xfrm>
          <a:off x="3270152" y="460013"/>
          <a:ext cx="1972312" cy="317687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n-US" sz="2200" kern="1200" dirty="0"/>
            <a:t>Joey is able to ascend and descend 4 steps in an alternating pattern on 4/10 attempts with 8 or less verbal cues. </a:t>
          </a:r>
        </a:p>
      </dsp:txBody>
      <dsp:txXfrm>
        <a:off x="3270152" y="460013"/>
        <a:ext cx="1972312" cy="3176878"/>
      </dsp:txXfrm>
    </dsp:sp>
    <dsp:sp modelId="{A55DECCF-33A1-428F-AC5C-30F3B2F58DE0}">
      <dsp:nvSpPr>
        <dsp:cNvPr id="0" name=""/>
        <dsp:cNvSpPr/>
      </dsp:nvSpPr>
      <dsp:spPr>
        <a:xfrm>
          <a:off x="5480730" y="460013"/>
          <a:ext cx="2647398" cy="3176878"/>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dirty="0"/>
            <a:t>Annual Goal</a:t>
          </a:r>
        </a:p>
      </dsp:txBody>
      <dsp:txXfrm rot="16200000">
        <a:off x="4442950" y="1497794"/>
        <a:ext cx="2605040" cy="529479"/>
      </dsp:txXfrm>
    </dsp:sp>
    <dsp:sp modelId="{1207E981-934C-4740-BB4E-6049E352B9D0}">
      <dsp:nvSpPr>
        <dsp:cNvPr id="0" name=""/>
        <dsp:cNvSpPr/>
      </dsp:nvSpPr>
      <dsp:spPr>
        <a:xfrm rot="5400000">
          <a:off x="5260607" y="2983992"/>
          <a:ext cx="466720" cy="397109"/>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533C51-FA72-466B-9A20-A109C064CCD1}">
      <dsp:nvSpPr>
        <dsp:cNvPr id="0" name=""/>
        <dsp:cNvSpPr/>
      </dsp:nvSpPr>
      <dsp:spPr>
        <a:xfrm>
          <a:off x="6010210" y="460013"/>
          <a:ext cx="1972312" cy="317687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t" anchorCtr="0">
          <a:noAutofit/>
        </a:bodyPr>
        <a:lstStyle/>
        <a:p>
          <a:pPr marL="0" lvl="0" indent="0" algn="l" defTabSz="933450">
            <a:lnSpc>
              <a:spcPct val="90000"/>
            </a:lnSpc>
            <a:spcBef>
              <a:spcPct val="0"/>
            </a:spcBef>
            <a:spcAft>
              <a:spcPct val="35000"/>
            </a:spcAft>
            <a:buNone/>
          </a:pPr>
          <a:r>
            <a:rPr lang="en-US" sz="2100" kern="1200" dirty="0"/>
            <a:t>By May 25, 2021, Joey will be able to ascend and descend 4 steps in an alternating pattern on 8/10 attempts with 4 or less verbal cues.</a:t>
          </a:r>
        </a:p>
      </dsp:txBody>
      <dsp:txXfrm>
        <a:off x="6010210" y="460013"/>
        <a:ext cx="1972312" cy="317687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looking at all of these today, but we will discuss these.</a:t>
            </a:r>
          </a:p>
        </p:txBody>
      </p:sp>
    </p:spTree>
    <p:extLst>
      <p:ext uri="{BB962C8B-B14F-4D97-AF65-F5344CB8AC3E}">
        <p14:creationId xmlns:p14="http://schemas.microsoft.com/office/powerpoint/2010/main" val="109626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Universal Design for Learning stems from the architectural principles of universal design, such as sidewalk cuts and ramps vs. stairs. What is a necessity for some is good for all. </a:t>
            </a:r>
            <a:endParaRPr dirty="0"/>
          </a:p>
        </p:txBody>
      </p:sp>
      <p:sp>
        <p:nvSpPr>
          <p:cNvPr id="131" name="Google Shape;13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MS PT Board response to my question in September 2019, children with IEPs fall under #1 and do not require a prescription for services. The Board also considers the IEP to be the plan of care for students receiving services under IDEA. </a:t>
            </a:r>
          </a:p>
        </p:txBody>
      </p:sp>
    </p:spTree>
    <p:extLst>
      <p:ext uri="{BB962C8B-B14F-4D97-AF65-F5344CB8AC3E}">
        <p14:creationId xmlns:p14="http://schemas.microsoft.com/office/powerpoint/2010/main" val="20289745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9877c2f06d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9877c2f06d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You must be invited to participate and give input in writing if you are not able to attend.</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Type your answers in the chat box.</a:t>
            </a:r>
            <a:endParaRPr dirty="0"/>
          </a:p>
        </p:txBody>
      </p:sp>
      <p:sp>
        <p:nvSpPr>
          <p:cNvPr id="401" name="Google Shape;401;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9877c2f06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9877c2f06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9877c2f06d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9877c2f06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9877c2f06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9877c2f06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9877c2f06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9877c2f06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9877c2f06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9877c2f06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7" name="Google Shape;43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1" name="Google Shape;471;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1" name="Google Shape;491;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8" name="Google Shape;498;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5" name="Google Shape;505;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1" name="Google Shape;511;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8" name="Google Shape;518;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 name="Google Shape;525;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
        <p:cNvGrpSpPr/>
        <p:nvPr/>
      </p:nvGrpSpPr>
      <p:grpSpPr>
        <a:xfrm>
          <a:off x="0" y="0"/>
          <a:ext cx="0" cy="0"/>
          <a:chOff x="0" y="0"/>
          <a:chExt cx="0" cy="0"/>
        </a:xfrm>
      </p:grpSpPr>
      <p:sp>
        <p:nvSpPr>
          <p:cNvPr id="10" name="Google Shape;10;p60"/>
          <p:cNvSpPr/>
          <p:nvPr/>
        </p:nvSpPr>
        <p:spPr>
          <a:xfrm>
            <a:off x="0" y="1983097"/>
            <a:ext cx="5080200" cy="723897"/>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B0F0"/>
              </a:solidFill>
              <a:latin typeface="Arial"/>
              <a:ea typeface="Arial"/>
              <a:cs typeface="Arial"/>
              <a:sym typeface="Arial"/>
            </a:endParaRPr>
          </a:p>
        </p:txBody>
      </p:sp>
      <p:sp>
        <p:nvSpPr>
          <p:cNvPr id="11" name="Google Shape;11;p60"/>
          <p:cNvSpPr/>
          <p:nvPr/>
        </p:nvSpPr>
        <p:spPr>
          <a:xfrm>
            <a:off x="0" y="2806520"/>
            <a:ext cx="4663440" cy="996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 name="Google Shape;12;p60" descr="Mississippi Department of Education"/>
          <p:cNvPicPr preferRelativeResize="0"/>
          <p:nvPr/>
        </p:nvPicPr>
        <p:blipFill rotWithShape="1">
          <a:blip r:embed="rId2">
            <a:alphaModFix/>
          </a:blip>
          <a:srcRect b="21761"/>
          <a:stretch/>
        </p:blipFill>
        <p:spPr>
          <a:xfrm>
            <a:off x="427148" y="3974276"/>
            <a:ext cx="2130850" cy="805192"/>
          </a:xfrm>
          <a:prstGeom prst="rect">
            <a:avLst/>
          </a:prstGeom>
          <a:noFill/>
          <a:ln>
            <a:noFill/>
          </a:ln>
        </p:spPr>
      </p:pic>
      <p:sp>
        <p:nvSpPr>
          <p:cNvPr id="13" name="Google Shape;13;p60"/>
          <p:cNvSpPr txBox="1">
            <a:spLocks noGrp="1"/>
          </p:cNvSpPr>
          <p:nvPr>
            <p:ph type="body" idx="1"/>
          </p:nvPr>
        </p:nvSpPr>
        <p:spPr>
          <a:xfrm>
            <a:off x="412750" y="2049463"/>
            <a:ext cx="4618038" cy="608012"/>
          </a:xfrm>
          <a:prstGeom prst="rect">
            <a:avLst/>
          </a:prstGeom>
          <a:noFill/>
          <a:ln>
            <a:noFill/>
          </a:ln>
        </p:spPr>
        <p:txBody>
          <a:bodyPr spcFirstLastPara="1" wrap="square" lIns="91425" tIns="91425" rIns="91425" bIns="91425" anchor="ctr" anchorCtr="0">
            <a:noAutofit/>
          </a:bodyPr>
          <a:lstStyle>
            <a:lvl1pPr marL="457200" lvl="0" indent="-228600" algn="l">
              <a:lnSpc>
                <a:spcPct val="115000"/>
              </a:lnSpc>
              <a:spcBef>
                <a:spcPts val="0"/>
              </a:spcBef>
              <a:spcAft>
                <a:spcPts val="0"/>
              </a:spcAft>
              <a:buSzPts val="1800"/>
              <a:buFont typeface="Arial"/>
              <a:buNone/>
              <a:defRPr sz="1800">
                <a:solidFill>
                  <a:srgbClr val="FFFFFF"/>
                </a:solidFill>
              </a:defRPr>
            </a:lvl1pPr>
            <a:lvl2pPr marL="914400" lvl="1" indent="-228600" algn="l">
              <a:lnSpc>
                <a:spcPct val="115000"/>
              </a:lnSpc>
              <a:spcBef>
                <a:spcPts val="160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14" name="Google Shape;14;p60"/>
          <p:cNvSpPr txBox="1">
            <a:spLocks noGrp="1"/>
          </p:cNvSpPr>
          <p:nvPr>
            <p:ph type="body" idx="2"/>
          </p:nvPr>
        </p:nvSpPr>
        <p:spPr>
          <a:xfrm>
            <a:off x="412750" y="2906121"/>
            <a:ext cx="4083050" cy="499068"/>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800"/>
              <a:buFont typeface="Arial"/>
              <a:buNone/>
              <a:defRPr sz="1800">
                <a:solidFill>
                  <a:srgbClr val="576C77"/>
                </a:solidFill>
              </a:defRPr>
            </a:lvl1pPr>
            <a:lvl2pPr marL="914400" lvl="1" indent="-228600" algn="l">
              <a:lnSpc>
                <a:spcPct val="115000"/>
              </a:lnSpc>
              <a:spcBef>
                <a:spcPts val="160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15" name="Google Shape;15;p60"/>
          <p:cNvSpPr txBox="1">
            <a:spLocks noGrp="1"/>
          </p:cNvSpPr>
          <p:nvPr>
            <p:ph type="body" idx="3"/>
          </p:nvPr>
        </p:nvSpPr>
        <p:spPr>
          <a:xfrm>
            <a:off x="2702660" y="3970650"/>
            <a:ext cx="4450615" cy="302899"/>
          </a:xfrm>
          <a:prstGeom prst="rect">
            <a:avLst/>
          </a:prstGeom>
          <a:noFill/>
          <a:ln>
            <a:noFill/>
          </a:ln>
        </p:spPr>
        <p:txBody>
          <a:bodyPr spcFirstLastPara="1" wrap="square" lIns="91425" tIns="91425" rIns="91425" bIns="91425" anchor="ctr" anchorCtr="0">
            <a:noAutofit/>
          </a:bodyPr>
          <a:lstStyle>
            <a:lvl1pPr marL="457200" marR="0" lvl="0" indent="-228600" algn="l">
              <a:lnSpc>
                <a:spcPct val="100000"/>
              </a:lnSpc>
              <a:spcBef>
                <a:spcPts val="0"/>
              </a:spcBef>
              <a:spcAft>
                <a:spcPts val="0"/>
              </a:spcAft>
              <a:buClr>
                <a:schemeClr val="dk2"/>
              </a:buClr>
              <a:buSzPts val="1800"/>
              <a:buFont typeface="Arial"/>
              <a:buNone/>
              <a:defRPr sz="1800" b="1">
                <a:solidFill>
                  <a:srgbClr val="CC0000"/>
                </a:solidFill>
              </a:defRPr>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16" name="Google Shape;16;p60"/>
          <p:cNvSpPr txBox="1">
            <a:spLocks noGrp="1"/>
          </p:cNvSpPr>
          <p:nvPr>
            <p:ph type="body" idx="4"/>
          </p:nvPr>
        </p:nvSpPr>
        <p:spPr>
          <a:xfrm>
            <a:off x="2701925" y="4221678"/>
            <a:ext cx="4451350" cy="566222"/>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0"/>
              </a:spcBef>
              <a:spcAft>
                <a:spcPts val="0"/>
              </a:spcAft>
              <a:buSzPts val="1400"/>
              <a:buFont typeface="Arial"/>
              <a:buNone/>
              <a:defRPr sz="1400">
                <a:solidFill>
                  <a:srgbClr val="3A484F"/>
                </a:solidFill>
              </a:defRPr>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17" name="Google Shape;17;p60"/>
          <p:cNvSpPr txBox="1">
            <a:spLocks noGrp="1"/>
          </p:cNvSpPr>
          <p:nvPr>
            <p:ph type="title"/>
          </p:nvPr>
        </p:nvSpPr>
        <p:spPr>
          <a:xfrm>
            <a:off x="316992" y="445024"/>
            <a:ext cx="6696282" cy="1488553"/>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5000"/>
              <a:buFont typeface="Arial"/>
              <a:buNone/>
              <a:defRPr sz="5000" b="1">
                <a:solidFill>
                  <a:schemeClr val="accent6"/>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sion &amp; Mission">
  <p:cSld name="Vision &amp; Mission">
    <p:spTree>
      <p:nvGrpSpPr>
        <p:cNvPr id="1" name="Shape 18"/>
        <p:cNvGrpSpPr/>
        <p:nvPr/>
      </p:nvGrpSpPr>
      <p:grpSpPr>
        <a:xfrm>
          <a:off x="0" y="0"/>
          <a:ext cx="0" cy="0"/>
          <a:chOff x="0" y="0"/>
          <a:chExt cx="0" cy="0"/>
        </a:xfrm>
      </p:grpSpPr>
      <p:sp>
        <p:nvSpPr>
          <p:cNvPr id="19" name="Google Shape;19;p61"/>
          <p:cNvSpPr/>
          <p:nvPr/>
        </p:nvSpPr>
        <p:spPr>
          <a:xfrm>
            <a:off x="0" y="0"/>
            <a:ext cx="8566950" cy="537900"/>
          </a:xfrm>
          <a:prstGeom prst="rect">
            <a:avLst/>
          </a:prstGeom>
          <a:solidFill>
            <a:srgbClr val="CFE2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CCCCCC"/>
              </a:solidFill>
              <a:latin typeface="Arial"/>
              <a:ea typeface="Arial"/>
              <a:cs typeface="Arial"/>
              <a:sym typeface="Arial"/>
            </a:endParaRPr>
          </a:p>
        </p:txBody>
      </p:sp>
      <p:sp>
        <p:nvSpPr>
          <p:cNvPr id="20" name="Google Shape;20;p61"/>
          <p:cNvSpPr/>
          <p:nvPr/>
        </p:nvSpPr>
        <p:spPr>
          <a:xfrm>
            <a:off x="0" y="612229"/>
            <a:ext cx="7589520" cy="387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 name="Google Shape;21;p61"/>
          <p:cNvGrpSpPr/>
          <p:nvPr/>
        </p:nvGrpSpPr>
        <p:grpSpPr>
          <a:xfrm>
            <a:off x="1809800" y="1093072"/>
            <a:ext cx="5961600" cy="1462747"/>
            <a:chOff x="1809800" y="1012003"/>
            <a:chExt cx="5961600" cy="1462747"/>
          </a:xfrm>
        </p:grpSpPr>
        <p:sp>
          <p:nvSpPr>
            <p:cNvPr id="22" name="Google Shape;22;p61"/>
            <p:cNvSpPr txBox="1"/>
            <p:nvPr/>
          </p:nvSpPr>
          <p:spPr>
            <a:xfrm>
              <a:off x="1809800" y="1354550"/>
              <a:ext cx="5961600" cy="1120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3A484F"/>
                </a:buClr>
                <a:buSzPts val="1600"/>
                <a:buFont typeface="Arial"/>
                <a:buNone/>
              </a:pPr>
              <a:r>
                <a:rPr lang="en-US" sz="1600" b="0" i="0" u="none" strike="noStrike" cap="none">
                  <a:solidFill>
                    <a:srgbClr val="3A484F"/>
                  </a:solidFill>
                  <a:latin typeface="Arial"/>
                  <a:ea typeface="Arial"/>
                  <a:cs typeface="Arial"/>
                  <a:sym typeface="Arial"/>
                </a:rPr>
                <a:t>To create a world-class educational system that gives students the knowledge and skills to be successful in college and the workforce, and to flourish as parents and citizens</a:t>
              </a:r>
              <a:endParaRPr/>
            </a:p>
          </p:txBody>
        </p:sp>
        <p:sp>
          <p:nvSpPr>
            <p:cNvPr id="23" name="Google Shape;23;p61"/>
            <p:cNvSpPr txBox="1"/>
            <p:nvPr/>
          </p:nvSpPr>
          <p:spPr>
            <a:xfrm>
              <a:off x="1809800" y="1012003"/>
              <a:ext cx="1260900" cy="280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70C0"/>
                </a:buClr>
                <a:buSzPts val="2000"/>
                <a:buFont typeface="Arial"/>
                <a:buNone/>
              </a:pPr>
              <a:r>
                <a:rPr lang="en-US" sz="2000" b="1" i="0" u="none" strike="noStrike" cap="none">
                  <a:solidFill>
                    <a:srgbClr val="0070C0"/>
                  </a:solidFill>
                  <a:latin typeface="Arial"/>
                  <a:ea typeface="Arial"/>
                  <a:cs typeface="Arial"/>
                  <a:sym typeface="Arial"/>
                </a:rPr>
                <a:t>VISION</a:t>
              </a:r>
              <a:endParaRPr sz="1800" b="1" i="0" u="none" strike="noStrike" cap="none">
                <a:solidFill>
                  <a:srgbClr val="0070C0"/>
                </a:solidFill>
                <a:latin typeface="Arial"/>
                <a:ea typeface="Arial"/>
                <a:cs typeface="Arial"/>
                <a:sym typeface="Arial"/>
              </a:endParaRPr>
            </a:p>
          </p:txBody>
        </p:sp>
        <p:cxnSp>
          <p:nvCxnSpPr>
            <p:cNvPr id="24" name="Google Shape;24;p61"/>
            <p:cNvCxnSpPr/>
            <p:nvPr/>
          </p:nvCxnSpPr>
          <p:spPr>
            <a:xfrm>
              <a:off x="2812842" y="1255390"/>
              <a:ext cx="4759200" cy="0"/>
            </a:xfrm>
            <a:prstGeom prst="straightConnector1">
              <a:avLst/>
            </a:prstGeom>
            <a:noFill/>
            <a:ln w="19050" cap="flat" cmpd="sng">
              <a:solidFill>
                <a:srgbClr val="CC0000"/>
              </a:solidFill>
              <a:prstDash val="solid"/>
              <a:round/>
              <a:headEnd type="none" w="sm" len="sm"/>
              <a:tailEnd type="none" w="sm" len="sm"/>
            </a:ln>
          </p:spPr>
        </p:cxnSp>
      </p:grpSp>
      <p:grpSp>
        <p:nvGrpSpPr>
          <p:cNvPr id="25" name="Google Shape;25;p61"/>
          <p:cNvGrpSpPr/>
          <p:nvPr/>
        </p:nvGrpSpPr>
        <p:grpSpPr>
          <a:xfrm>
            <a:off x="1809800" y="2827455"/>
            <a:ext cx="5762242" cy="1341924"/>
            <a:chOff x="1809800" y="2665300"/>
            <a:chExt cx="5762242" cy="1341924"/>
          </a:xfrm>
        </p:grpSpPr>
        <p:sp>
          <p:nvSpPr>
            <p:cNvPr id="26" name="Google Shape;26;p61"/>
            <p:cNvSpPr txBox="1"/>
            <p:nvPr/>
          </p:nvSpPr>
          <p:spPr>
            <a:xfrm>
              <a:off x="1809800" y="3049624"/>
              <a:ext cx="5685900" cy="9576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3A484F"/>
                </a:buClr>
                <a:buSzPts val="1600"/>
                <a:buFont typeface="Arial"/>
                <a:buNone/>
              </a:pPr>
              <a:r>
                <a:rPr lang="en-US" sz="1600" b="0" i="0" u="none" strike="noStrike" cap="none">
                  <a:solidFill>
                    <a:srgbClr val="3A484F"/>
                  </a:solidFill>
                  <a:latin typeface="Arial"/>
                  <a:ea typeface="Arial"/>
                  <a:cs typeface="Arial"/>
                  <a:sym typeface="Arial"/>
                </a:rPr>
                <a:t>To provide leadership through the development of policy and accountability systems so that all students are prepared to compete in the global community</a:t>
              </a:r>
              <a:endParaRPr/>
            </a:p>
          </p:txBody>
        </p:sp>
        <p:sp>
          <p:nvSpPr>
            <p:cNvPr id="27" name="Google Shape;27;p61"/>
            <p:cNvSpPr txBox="1"/>
            <p:nvPr/>
          </p:nvSpPr>
          <p:spPr>
            <a:xfrm>
              <a:off x="1809800" y="2665300"/>
              <a:ext cx="1260900" cy="280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70C0"/>
                </a:buClr>
                <a:buSzPts val="2000"/>
                <a:buFont typeface="Arial"/>
                <a:buNone/>
              </a:pPr>
              <a:r>
                <a:rPr lang="en-US" sz="2000" b="1" i="0" u="none" strike="noStrike" cap="none">
                  <a:solidFill>
                    <a:srgbClr val="0070C0"/>
                  </a:solidFill>
                  <a:latin typeface="Arial"/>
                  <a:ea typeface="Arial"/>
                  <a:cs typeface="Arial"/>
                  <a:sym typeface="Arial"/>
                </a:rPr>
                <a:t>MISSION</a:t>
              </a:r>
              <a:endParaRPr/>
            </a:p>
          </p:txBody>
        </p:sp>
        <p:cxnSp>
          <p:nvCxnSpPr>
            <p:cNvPr id="28" name="Google Shape;28;p61"/>
            <p:cNvCxnSpPr/>
            <p:nvPr/>
          </p:nvCxnSpPr>
          <p:spPr>
            <a:xfrm>
              <a:off x="3000042" y="2910000"/>
              <a:ext cx="4572000" cy="0"/>
            </a:xfrm>
            <a:prstGeom prst="straightConnector1">
              <a:avLst/>
            </a:prstGeom>
            <a:noFill/>
            <a:ln w="19050" cap="flat" cmpd="sng">
              <a:solidFill>
                <a:srgbClr val="CC0000"/>
              </a:solidFill>
              <a:prstDash val="solid"/>
              <a:round/>
              <a:headEnd type="none" w="sm" len="sm"/>
              <a:tailEnd type="none" w="sm" len="sm"/>
            </a:ln>
          </p:spPr>
        </p:cxnSp>
      </p:grpSp>
      <p:sp>
        <p:nvSpPr>
          <p:cNvPr id="29" name="Google Shape;29;p6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0" name="Google Shape;30;p6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Font typeface="Arial"/>
              <a:buNone/>
              <a:defRPr sz="2400" b="1">
                <a:solidFill>
                  <a:schemeClr val="accent6"/>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31" name="Google Shape;31;p61"/>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BE Goals">
  <p:cSld name="SBE Goals">
    <p:spTree>
      <p:nvGrpSpPr>
        <p:cNvPr id="1" name="Shape 32"/>
        <p:cNvGrpSpPr/>
        <p:nvPr/>
      </p:nvGrpSpPr>
      <p:grpSpPr>
        <a:xfrm>
          <a:off x="0" y="0"/>
          <a:ext cx="0" cy="0"/>
          <a:chOff x="0" y="0"/>
          <a:chExt cx="0" cy="0"/>
        </a:xfrm>
      </p:grpSpPr>
      <p:sp>
        <p:nvSpPr>
          <p:cNvPr id="33" name="Google Shape;33;p62"/>
          <p:cNvSpPr/>
          <p:nvPr/>
        </p:nvSpPr>
        <p:spPr>
          <a:xfrm>
            <a:off x="0" y="0"/>
            <a:ext cx="8566950" cy="537900"/>
          </a:xfrm>
          <a:prstGeom prst="rect">
            <a:avLst/>
          </a:prstGeom>
          <a:solidFill>
            <a:srgbClr val="CFE2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CCCCCC"/>
              </a:solidFill>
              <a:latin typeface="Arial"/>
              <a:ea typeface="Arial"/>
              <a:cs typeface="Arial"/>
              <a:sym typeface="Arial"/>
            </a:endParaRPr>
          </a:p>
        </p:txBody>
      </p:sp>
      <p:sp>
        <p:nvSpPr>
          <p:cNvPr id="34" name="Google Shape;34;p62"/>
          <p:cNvSpPr/>
          <p:nvPr/>
        </p:nvSpPr>
        <p:spPr>
          <a:xfrm>
            <a:off x="0" y="612229"/>
            <a:ext cx="7589520" cy="387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5" name="Google Shape;35;p62"/>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
        <p:nvSpPr>
          <p:cNvPr id="36" name="Google Shape;36;p62" descr="Goal 6"/>
          <p:cNvSpPr txBox="1"/>
          <p:nvPr/>
        </p:nvSpPr>
        <p:spPr>
          <a:xfrm>
            <a:off x="7805424" y="819074"/>
            <a:ext cx="60479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6</a:t>
            </a:r>
            <a:endParaRPr/>
          </a:p>
        </p:txBody>
      </p:sp>
      <p:sp>
        <p:nvSpPr>
          <p:cNvPr id="37" name="Google Shape;37;p6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62"/>
          <p:cNvSpPr txBox="1">
            <a:spLocks noGrp="1"/>
          </p:cNvSpPr>
          <p:nvPr>
            <p:ph type="title"/>
          </p:nvPr>
        </p:nvSpPr>
        <p:spPr>
          <a:xfrm>
            <a:off x="234833" y="3900"/>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Font typeface="Arial"/>
              <a:buNone/>
              <a:defRPr sz="1200" b="1">
                <a:solidFill>
                  <a:srgbClr val="0070C0"/>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39" name="Google Shape;39;p62" descr="Goals:&#10;1. All Students Proficient and Showing Growth in All Assessed Areas&#10;2. Every Student Graduates from High School and is Ready for College and Career&#10;3. Every Child Has Access to a High-Quality Early Childhood Program&#10;4. Every School Has Effective Teachers and Leaders&#10;5. Every Community Effectively Using a World-Class Data System to Improve Student Outcomes&#10;6. Every School and District is Rated “C” or Higher"/>
          <p:cNvPicPr preferRelativeResize="0"/>
          <p:nvPr/>
        </p:nvPicPr>
        <p:blipFill rotWithShape="1">
          <a:blip r:embed="rId3">
            <a:alphaModFix/>
          </a:blip>
          <a:srcRect t="14471" b="24118"/>
          <a:stretch/>
        </p:blipFill>
        <p:spPr>
          <a:xfrm>
            <a:off x="304057" y="650929"/>
            <a:ext cx="8509530" cy="418058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40"/>
        <p:cNvGrpSpPr/>
        <p:nvPr/>
      </p:nvGrpSpPr>
      <p:grpSpPr>
        <a:xfrm>
          <a:off x="0" y="0"/>
          <a:ext cx="0" cy="0"/>
          <a:chOff x="0" y="0"/>
          <a:chExt cx="0" cy="0"/>
        </a:xfrm>
      </p:grpSpPr>
      <p:sp>
        <p:nvSpPr>
          <p:cNvPr id="41" name="Google Shape;41;p63"/>
          <p:cNvSpPr/>
          <p:nvPr/>
        </p:nvSpPr>
        <p:spPr>
          <a:xfrm>
            <a:off x="0" y="0"/>
            <a:ext cx="8566950" cy="537900"/>
          </a:xfrm>
          <a:prstGeom prst="rect">
            <a:avLst/>
          </a:prstGeom>
          <a:solidFill>
            <a:srgbClr val="CFE2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CCCCCC"/>
              </a:solidFill>
              <a:latin typeface="Arial"/>
              <a:ea typeface="Arial"/>
              <a:cs typeface="Arial"/>
              <a:sym typeface="Arial"/>
            </a:endParaRPr>
          </a:p>
        </p:txBody>
      </p:sp>
      <p:sp>
        <p:nvSpPr>
          <p:cNvPr id="42" name="Google Shape;42;p63"/>
          <p:cNvSpPr/>
          <p:nvPr/>
        </p:nvSpPr>
        <p:spPr>
          <a:xfrm>
            <a:off x="0" y="612229"/>
            <a:ext cx="7589520" cy="387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63"/>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lvl1pPr marL="457200" lvl="0" indent="-381000" algn="l">
              <a:lnSpc>
                <a:spcPct val="115000"/>
              </a:lnSpc>
              <a:spcBef>
                <a:spcPts val="0"/>
              </a:spcBef>
              <a:spcAft>
                <a:spcPts val="0"/>
              </a:spcAft>
              <a:buSzPts val="2400"/>
              <a:buFont typeface="Arial"/>
              <a:buChar char="•"/>
              <a:defRPr sz="2400">
                <a:solidFill>
                  <a:srgbClr val="3A484F"/>
                </a:solidFill>
              </a:defRPr>
            </a:lvl1pPr>
            <a:lvl2pPr marL="914400" lvl="1" indent="-228600" algn="l">
              <a:lnSpc>
                <a:spcPct val="115000"/>
              </a:lnSpc>
              <a:spcBef>
                <a:spcPts val="1600"/>
              </a:spcBef>
              <a:spcAft>
                <a:spcPts val="0"/>
              </a:spcAft>
              <a:buSzPts val="1400"/>
              <a:buFont typeface="Arial"/>
              <a:buNone/>
              <a:defRPr>
                <a:solidFill>
                  <a:srgbClr val="3A484F"/>
                </a:solidFill>
              </a:defRPr>
            </a:lvl2pPr>
            <a:lvl3pPr marL="1371600" lvl="2" indent="-228600" algn="l">
              <a:lnSpc>
                <a:spcPct val="115000"/>
              </a:lnSpc>
              <a:spcBef>
                <a:spcPts val="1600"/>
              </a:spcBef>
              <a:spcAft>
                <a:spcPts val="0"/>
              </a:spcAft>
              <a:buSzPts val="1400"/>
              <a:buFont typeface="Arial"/>
              <a:buNone/>
              <a:defRPr>
                <a:solidFill>
                  <a:srgbClr val="3A484F"/>
                </a:solidFill>
              </a:defRPr>
            </a:lvl3pPr>
            <a:lvl4pPr marL="1828800" lvl="3" indent="-228600" algn="l">
              <a:lnSpc>
                <a:spcPct val="115000"/>
              </a:lnSpc>
              <a:spcBef>
                <a:spcPts val="1600"/>
              </a:spcBef>
              <a:spcAft>
                <a:spcPts val="0"/>
              </a:spcAft>
              <a:buSzPts val="1400"/>
              <a:buFont typeface="Arial"/>
              <a:buNone/>
              <a:defRPr>
                <a:solidFill>
                  <a:srgbClr val="3A484F"/>
                </a:solidFill>
              </a:defRPr>
            </a:lvl4pPr>
            <a:lvl5pPr marL="2286000" lvl="4" indent="-228600" algn="l">
              <a:lnSpc>
                <a:spcPct val="115000"/>
              </a:lnSpc>
              <a:spcBef>
                <a:spcPts val="1600"/>
              </a:spcBef>
              <a:spcAft>
                <a:spcPts val="0"/>
              </a:spcAft>
              <a:buSzPts val="1400"/>
              <a:buFont typeface="Arial"/>
              <a:buNone/>
              <a:defRPr>
                <a:solidFill>
                  <a:srgbClr val="3A484F"/>
                </a:solidFill>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44" name="Google Shape;44;p6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6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Font typeface="Arial"/>
              <a:buNone/>
              <a:defRPr sz="2400" b="1">
                <a:solidFill>
                  <a:schemeClr val="accent6"/>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46" name="Google Shape;46;p63"/>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7"/>
        <p:cNvGrpSpPr/>
        <p:nvPr/>
      </p:nvGrpSpPr>
      <p:grpSpPr>
        <a:xfrm>
          <a:off x="0" y="0"/>
          <a:ext cx="0" cy="0"/>
          <a:chOff x="0" y="0"/>
          <a:chExt cx="0" cy="0"/>
        </a:xfrm>
      </p:grpSpPr>
      <p:sp>
        <p:nvSpPr>
          <p:cNvPr id="48" name="Google Shape;48;p64"/>
          <p:cNvSpPr/>
          <p:nvPr/>
        </p:nvSpPr>
        <p:spPr>
          <a:xfrm>
            <a:off x="0" y="1702553"/>
            <a:ext cx="6004410" cy="8544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64"/>
          <p:cNvSpPr/>
          <p:nvPr/>
        </p:nvSpPr>
        <p:spPr>
          <a:xfrm>
            <a:off x="0" y="2656478"/>
            <a:ext cx="5080200" cy="996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64"/>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1" name="Google Shape;51;p64"/>
          <p:cNvSpPr txBox="1">
            <a:spLocks noGrp="1"/>
          </p:cNvSpPr>
          <p:nvPr>
            <p:ph type="title"/>
          </p:nvPr>
        </p:nvSpPr>
        <p:spPr>
          <a:xfrm>
            <a:off x="311700" y="1603028"/>
            <a:ext cx="569271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5400"/>
              <a:buFont typeface="Arial"/>
              <a:buNone/>
              <a:defRPr sz="5400" b="1">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52" name="Google Shape;52;p64"/>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blank">
  <p:cSld name="1_Title and blank">
    <p:spTree>
      <p:nvGrpSpPr>
        <p:cNvPr id="1" name="Shape 53"/>
        <p:cNvGrpSpPr/>
        <p:nvPr/>
      </p:nvGrpSpPr>
      <p:grpSpPr>
        <a:xfrm>
          <a:off x="0" y="0"/>
          <a:ext cx="0" cy="0"/>
          <a:chOff x="0" y="0"/>
          <a:chExt cx="0" cy="0"/>
        </a:xfrm>
      </p:grpSpPr>
      <p:sp>
        <p:nvSpPr>
          <p:cNvPr id="54" name="Google Shape;54;p65"/>
          <p:cNvSpPr/>
          <p:nvPr/>
        </p:nvSpPr>
        <p:spPr>
          <a:xfrm>
            <a:off x="0" y="0"/>
            <a:ext cx="8566950" cy="537900"/>
          </a:xfrm>
          <a:prstGeom prst="rect">
            <a:avLst/>
          </a:prstGeom>
          <a:solidFill>
            <a:srgbClr val="CFE2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CCCCCC"/>
              </a:solidFill>
              <a:latin typeface="Arial"/>
              <a:ea typeface="Arial"/>
              <a:cs typeface="Arial"/>
              <a:sym typeface="Arial"/>
            </a:endParaRPr>
          </a:p>
        </p:txBody>
      </p:sp>
      <p:sp>
        <p:nvSpPr>
          <p:cNvPr id="55" name="Google Shape;55;p65"/>
          <p:cNvSpPr/>
          <p:nvPr/>
        </p:nvSpPr>
        <p:spPr>
          <a:xfrm>
            <a:off x="0" y="612229"/>
            <a:ext cx="7589520" cy="387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 name="Google Shape;56;p65"/>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
        <p:nvSpPr>
          <p:cNvPr id="57" name="Google Shape;57;p6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65"/>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Font typeface="Arial"/>
              <a:buNone/>
              <a:defRPr sz="2400" b="1">
                <a:solidFill>
                  <a:schemeClr val="accent6"/>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act Info">
  <p:cSld name="Contact Info">
    <p:spTree>
      <p:nvGrpSpPr>
        <p:cNvPr id="1" name="Shape 59"/>
        <p:cNvGrpSpPr/>
        <p:nvPr/>
      </p:nvGrpSpPr>
      <p:grpSpPr>
        <a:xfrm>
          <a:off x="0" y="0"/>
          <a:ext cx="0" cy="0"/>
          <a:chOff x="0" y="0"/>
          <a:chExt cx="0" cy="0"/>
        </a:xfrm>
      </p:grpSpPr>
      <p:pic>
        <p:nvPicPr>
          <p:cNvPr id="60" name="Google Shape;60;p66" descr="Mississippi Department of Education"/>
          <p:cNvPicPr preferRelativeResize="0"/>
          <p:nvPr/>
        </p:nvPicPr>
        <p:blipFill rotWithShape="1">
          <a:blip r:embed="rId2">
            <a:alphaModFix/>
          </a:blip>
          <a:srcRect b="21828"/>
          <a:stretch/>
        </p:blipFill>
        <p:spPr>
          <a:xfrm>
            <a:off x="333056" y="337608"/>
            <a:ext cx="2630919" cy="993293"/>
          </a:xfrm>
          <a:prstGeom prst="rect">
            <a:avLst/>
          </a:prstGeom>
          <a:noFill/>
          <a:ln>
            <a:noFill/>
          </a:ln>
        </p:spPr>
      </p:pic>
      <p:sp>
        <p:nvSpPr>
          <p:cNvPr id="61" name="Google Shape;61;p66"/>
          <p:cNvSpPr/>
          <p:nvPr/>
        </p:nvSpPr>
        <p:spPr>
          <a:xfrm>
            <a:off x="0" y="1663789"/>
            <a:ext cx="7589520" cy="387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66"/>
          <p:cNvSpPr txBox="1">
            <a:spLocks noGrp="1"/>
          </p:cNvSpPr>
          <p:nvPr>
            <p:ph type="body" idx="1"/>
          </p:nvPr>
        </p:nvSpPr>
        <p:spPr>
          <a:xfrm>
            <a:off x="947738" y="2679252"/>
            <a:ext cx="5926591" cy="1084488"/>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0"/>
              </a:spcBef>
              <a:spcAft>
                <a:spcPts val="0"/>
              </a:spcAft>
              <a:buSzPts val="2000"/>
              <a:buFont typeface="Arial"/>
              <a:buNone/>
              <a:defRPr sz="2000">
                <a:solidFill>
                  <a:srgbClr val="3A484F"/>
                </a:solidFill>
              </a:defRPr>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63" name="Google Shape;63;p6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4" name="Google Shape;64;p66"/>
          <p:cNvSpPr txBox="1">
            <a:spLocks noGrp="1"/>
          </p:cNvSpPr>
          <p:nvPr>
            <p:ph type="title"/>
          </p:nvPr>
        </p:nvSpPr>
        <p:spPr>
          <a:xfrm>
            <a:off x="947738" y="2089165"/>
            <a:ext cx="6098041"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Font typeface="Arial"/>
              <a:buNone/>
              <a:defRPr sz="3000" b="1">
                <a:solidFill>
                  <a:schemeClr val="accent6"/>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65" name="Google Shape;65;p66" descr="www.mdek12.org&#10;&#10;Follow us on Facebook, Twitter, and YouTube."/>
          <p:cNvPicPr preferRelativeResize="0"/>
          <p:nvPr/>
        </p:nvPicPr>
        <p:blipFill rotWithShape="1">
          <a:blip r:embed="rId3">
            <a:alphaModFix/>
          </a:blip>
          <a:srcRect/>
          <a:stretch/>
        </p:blipFill>
        <p:spPr>
          <a:xfrm>
            <a:off x="333056" y="3983983"/>
            <a:ext cx="1596571" cy="90332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Stacked Section header">
  <p:cSld name="1_Stacked Section header">
    <p:spTree>
      <p:nvGrpSpPr>
        <p:cNvPr id="1" name="Shape 66"/>
        <p:cNvGrpSpPr/>
        <p:nvPr/>
      </p:nvGrpSpPr>
      <p:grpSpPr>
        <a:xfrm>
          <a:off x="0" y="0"/>
          <a:ext cx="0" cy="0"/>
          <a:chOff x="0" y="0"/>
          <a:chExt cx="0" cy="0"/>
        </a:xfrm>
      </p:grpSpPr>
      <p:sp>
        <p:nvSpPr>
          <p:cNvPr id="67" name="Google Shape;67;p67"/>
          <p:cNvSpPr/>
          <p:nvPr/>
        </p:nvSpPr>
        <p:spPr>
          <a:xfrm>
            <a:off x="0" y="1702553"/>
            <a:ext cx="6004410" cy="8544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67"/>
          <p:cNvSpPr/>
          <p:nvPr/>
        </p:nvSpPr>
        <p:spPr>
          <a:xfrm>
            <a:off x="0" y="2656478"/>
            <a:ext cx="5080200" cy="99600"/>
          </a:xfrm>
          <a:prstGeom prst="rect">
            <a:avLst/>
          </a:prstGeom>
          <a:solidFill>
            <a:srgbClr val="CC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67"/>
          <p:cNvSpPr txBox="1">
            <a:spLocks noGrp="1"/>
          </p:cNvSpPr>
          <p:nvPr>
            <p:ph type="body" idx="1"/>
          </p:nvPr>
        </p:nvSpPr>
        <p:spPr>
          <a:xfrm>
            <a:off x="401638" y="2878138"/>
            <a:ext cx="4678362" cy="993775"/>
          </a:xfrm>
          <a:prstGeom prst="rect">
            <a:avLst/>
          </a:prstGeom>
          <a:noFill/>
          <a:ln>
            <a:noFill/>
          </a:ln>
        </p:spPr>
        <p:txBody>
          <a:bodyPr spcFirstLastPara="1" wrap="square" lIns="91425" tIns="91425" rIns="91425" bIns="91425" anchor="t" anchorCtr="0">
            <a:noAutofit/>
          </a:bodyPr>
          <a:lstStyle>
            <a:lvl1pPr marL="457200" lvl="0" indent="-228600" algn="l">
              <a:lnSpc>
                <a:spcPct val="114000"/>
              </a:lnSpc>
              <a:spcBef>
                <a:spcPts val="0"/>
              </a:spcBef>
              <a:spcAft>
                <a:spcPts val="0"/>
              </a:spcAft>
              <a:buSzPts val="2000"/>
              <a:buFont typeface="Arial"/>
              <a:buNone/>
              <a:defRPr sz="2000">
                <a:solidFill>
                  <a:schemeClr val="accent6"/>
                </a:solidFill>
              </a:defRPr>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70" name="Google Shape;70;p6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lvl1pPr marL="0" lvl="0"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1pPr>
            <a:lvl2pPr marL="0" lvl="1"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2pPr>
            <a:lvl3pPr marL="0" lvl="2"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3pPr>
            <a:lvl4pPr marL="0" lvl="3"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4pPr>
            <a:lvl5pPr marL="0" lvl="4"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5pPr>
            <a:lvl6pPr marL="0" lvl="5"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6pPr>
            <a:lvl7pPr marL="0" lvl="6"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7pPr>
            <a:lvl8pPr marL="0" lvl="7"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8pPr>
            <a:lvl9pPr marL="0" lvl="8" indent="0" algn="r">
              <a:lnSpc>
                <a:spcPct val="100000"/>
              </a:lnSpc>
              <a:spcBef>
                <a:spcPts val="0"/>
              </a:spcBef>
              <a:spcAft>
                <a:spcPts val="0"/>
              </a:spcAft>
              <a:buClr>
                <a:srgbClr val="3A484F"/>
              </a:buClr>
              <a:buSzPts val="1050"/>
              <a:buFont typeface="Arial"/>
              <a:buNone/>
              <a:defRPr sz="1050" b="0" i="0" u="none" strike="noStrike" cap="none">
                <a:solidFill>
                  <a:srgbClr val="3A484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p67"/>
          <p:cNvSpPr txBox="1">
            <a:spLocks noGrp="1"/>
          </p:cNvSpPr>
          <p:nvPr>
            <p:ph type="body" idx="2"/>
          </p:nvPr>
        </p:nvSpPr>
        <p:spPr>
          <a:xfrm>
            <a:off x="402123" y="775453"/>
            <a:ext cx="5602287" cy="9271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4800"/>
              <a:buFont typeface="Arial"/>
              <a:buNone/>
              <a:defRPr sz="4800" b="1">
                <a:solidFill>
                  <a:schemeClr val="accent6"/>
                </a:solidFill>
              </a:defRPr>
            </a:lvl1pPr>
            <a:lvl2pPr marL="914400" lvl="1" indent="-228600" algn="l">
              <a:lnSpc>
                <a:spcPct val="115000"/>
              </a:lnSpc>
              <a:spcBef>
                <a:spcPts val="1600"/>
              </a:spcBef>
              <a:spcAft>
                <a:spcPts val="0"/>
              </a:spcAft>
              <a:buSzPts val="1800"/>
              <a:buNone/>
              <a:defRPr/>
            </a:lvl2pPr>
            <a:lvl3pPr marL="1371600" lvl="2" indent="-228600" algn="l">
              <a:lnSpc>
                <a:spcPct val="115000"/>
              </a:lnSpc>
              <a:spcBef>
                <a:spcPts val="1600"/>
              </a:spcBef>
              <a:spcAft>
                <a:spcPts val="0"/>
              </a:spcAft>
              <a:buSzPts val="1800"/>
              <a:buNone/>
              <a:defRPr/>
            </a:lvl3pPr>
            <a:lvl4pPr marL="1828800" lvl="3" indent="-228600" algn="l">
              <a:lnSpc>
                <a:spcPct val="115000"/>
              </a:lnSpc>
              <a:spcBef>
                <a:spcPts val="1600"/>
              </a:spcBef>
              <a:spcAft>
                <a:spcPts val="0"/>
              </a:spcAft>
              <a:buSzPts val="1800"/>
              <a:buNone/>
              <a:defRPr/>
            </a:lvl4pPr>
            <a:lvl5pPr marL="2286000" lvl="4" indent="-228600" algn="l">
              <a:lnSpc>
                <a:spcPct val="115000"/>
              </a:lnSpc>
              <a:spcBef>
                <a:spcPts val="1600"/>
              </a:spcBef>
              <a:spcAft>
                <a:spcPts val="0"/>
              </a:spcAft>
              <a:buSzPts val="1800"/>
              <a:buNone/>
              <a:defRPr/>
            </a:lvl5pPr>
            <a:lvl6pPr marL="2743200" lvl="5" indent="-228600" algn="l">
              <a:lnSpc>
                <a:spcPct val="115000"/>
              </a:lnSpc>
              <a:spcBef>
                <a:spcPts val="1600"/>
              </a:spcBef>
              <a:spcAft>
                <a:spcPts val="0"/>
              </a:spcAft>
              <a:buSzPts val="1800"/>
              <a:buNone/>
              <a:defRPr/>
            </a:lvl6pPr>
            <a:lvl7pPr marL="3200400" lvl="6" indent="-228600" algn="l">
              <a:lnSpc>
                <a:spcPct val="115000"/>
              </a:lnSpc>
              <a:spcBef>
                <a:spcPts val="1600"/>
              </a:spcBef>
              <a:spcAft>
                <a:spcPts val="0"/>
              </a:spcAft>
              <a:buSzPts val="1800"/>
              <a:buNone/>
              <a:defRPr/>
            </a:lvl7pPr>
            <a:lvl8pPr marL="3657600" lvl="7" indent="-228600" algn="l">
              <a:lnSpc>
                <a:spcPct val="115000"/>
              </a:lnSpc>
              <a:spcBef>
                <a:spcPts val="1600"/>
              </a:spcBef>
              <a:spcAft>
                <a:spcPts val="0"/>
              </a:spcAft>
              <a:buSzPts val="1800"/>
              <a:buNone/>
              <a:defRPr/>
            </a:lvl8pPr>
            <a:lvl9pPr marL="4114800" lvl="8" indent="-228600" algn="l">
              <a:lnSpc>
                <a:spcPct val="115000"/>
              </a:lnSpc>
              <a:spcBef>
                <a:spcPts val="1600"/>
              </a:spcBef>
              <a:spcAft>
                <a:spcPts val="1600"/>
              </a:spcAft>
              <a:buSzPts val="1800"/>
              <a:buNone/>
              <a:defRPr/>
            </a:lvl9pPr>
          </a:lstStyle>
          <a:p>
            <a:endParaRPr/>
          </a:p>
        </p:txBody>
      </p:sp>
      <p:sp>
        <p:nvSpPr>
          <p:cNvPr id="72" name="Google Shape;72;p67"/>
          <p:cNvSpPr txBox="1">
            <a:spLocks noGrp="1"/>
          </p:cNvSpPr>
          <p:nvPr>
            <p:ph type="title"/>
          </p:nvPr>
        </p:nvSpPr>
        <p:spPr>
          <a:xfrm>
            <a:off x="311700" y="1603028"/>
            <a:ext cx="569271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5400"/>
              <a:buFont typeface="Arial"/>
              <a:buNone/>
              <a:defRPr sz="5400" b="1">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pic>
        <p:nvPicPr>
          <p:cNvPr id="73" name="Google Shape;73;p67"/>
          <p:cNvPicPr preferRelativeResize="0"/>
          <p:nvPr/>
        </p:nvPicPr>
        <p:blipFill rotWithShape="1">
          <a:blip r:embed="rId2">
            <a:alphaModFix/>
          </a:blip>
          <a:srcRect b="24634"/>
          <a:stretch/>
        </p:blipFill>
        <p:spPr>
          <a:xfrm>
            <a:off x="133550" y="4663510"/>
            <a:ext cx="1014449" cy="36925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Clr>
                <a:schemeClr val="dk1"/>
              </a:buClr>
              <a:buSzPts val="2800"/>
              <a:buFont typeface="Arial"/>
              <a:buNone/>
              <a:defRPr sz="2800">
                <a:solidFill>
                  <a:schemeClr val="dk1"/>
                </a:solidFill>
              </a:defRPr>
            </a:lvl2pPr>
            <a:lvl3pPr lvl="2">
              <a:spcBef>
                <a:spcPts val="0"/>
              </a:spcBef>
              <a:spcAft>
                <a:spcPts val="0"/>
              </a:spcAft>
              <a:buClr>
                <a:schemeClr val="dk1"/>
              </a:buClr>
              <a:buSzPts val="2800"/>
              <a:buFont typeface="Arial"/>
              <a:buNone/>
              <a:defRPr sz="2800">
                <a:solidFill>
                  <a:schemeClr val="dk1"/>
                </a:solidFill>
              </a:defRPr>
            </a:lvl3pPr>
            <a:lvl4pPr lvl="3">
              <a:spcBef>
                <a:spcPts val="0"/>
              </a:spcBef>
              <a:spcAft>
                <a:spcPts val="0"/>
              </a:spcAft>
              <a:buClr>
                <a:schemeClr val="dk1"/>
              </a:buClr>
              <a:buSzPts val="2800"/>
              <a:buFont typeface="Arial"/>
              <a:buNone/>
              <a:defRPr sz="2800">
                <a:solidFill>
                  <a:schemeClr val="dk1"/>
                </a:solidFill>
              </a:defRPr>
            </a:lvl4pPr>
            <a:lvl5pPr lvl="4">
              <a:spcBef>
                <a:spcPts val="0"/>
              </a:spcBef>
              <a:spcAft>
                <a:spcPts val="0"/>
              </a:spcAft>
              <a:buClr>
                <a:schemeClr val="dk1"/>
              </a:buClr>
              <a:buSzPts val="2800"/>
              <a:buFont typeface="Arial"/>
              <a:buNone/>
              <a:defRPr sz="2800">
                <a:solidFill>
                  <a:schemeClr val="dk1"/>
                </a:solidFill>
              </a:defRPr>
            </a:lvl5pPr>
            <a:lvl6pPr lvl="5">
              <a:spcBef>
                <a:spcPts val="0"/>
              </a:spcBef>
              <a:spcAft>
                <a:spcPts val="0"/>
              </a:spcAft>
              <a:buClr>
                <a:schemeClr val="dk1"/>
              </a:buClr>
              <a:buSzPts val="2800"/>
              <a:buFont typeface="Arial"/>
              <a:buNone/>
              <a:defRPr sz="2800">
                <a:solidFill>
                  <a:schemeClr val="dk1"/>
                </a:solidFill>
              </a:defRPr>
            </a:lvl6pPr>
            <a:lvl7pPr lvl="6">
              <a:spcBef>
                <a:spcPts val="0"/>
              </a:spcBef>
              <a:spcAft>
                <a:spcPts val="0"/>
              </a:spcAft>
              <a:buClr>
                <a:schemeClr val="dk1"/>
              </a:buClr>
              <a:buSzPts val="2800"/>
              <a:buFont typeface="Arial"/>
              <a:buNone/>
              <a:defRPr sz="2800">
                <a:solidFill>
                  <a:schemeClr val="dk1"/>
                </a:solidFill>
              </a:defRPr>
            </a:lvl7pPr>
            <a:lvl8pPr lvl="7">
              <a:spcBef>
                <a:spcPts val="0"/>
              </a:spcBef>
              <a:spcAft>
                <a:spcPts val="0"/>
              </a:spcAft>
              <a:buClr>
                <a:schemeClr val="dk1"/>
              </a:buClr>
              <a:buSzPts val="2800"/>
              <a:buFont typeface="Arial"/>
              <a:buNone/>
              <a:defRPr sz="2800">
                <a:solidFill>
                  <a:schemeClr val="dk1"/>
                </a:solidFill>
              </a:defRPr>
            </a:lvl8pPr>
            <a:lvl9pPr lvl="8">
              <a:spcBef>
                <a:spcPts val="0"/>
              </a:spcBef>
              <a:spcAft>
                <a:spcPts val="0"/>
              </a:spcAft>
              <a:buClr>
                <a:schemeClr val="dk1"/>
              </a:buClr>
              <a:buSzPts val="2800"/>
              <a:buFont typeface="Arial"/>
              <a:buNone/>
              <a:defRPr sz="2800">
                <a:solidFill>
                  <a:schemeClr val="dk1"/>
                </a:solidFill>
              </a:defRPr>
            </a:lvl9pPr>
          </a:lstStyle>
          <a:p>
            <a:endParaRPr/>
          </a:p>
        </p:txBody>
      </p:sp>
      <p:sp>
        <p:nvSpPr>
          <p:cNvPr id="7" name="Google Shape;7;p5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8" name="Google Shape;8;p59"/>
          <p:cNvSpPr txBox="1">
            <a:spLocks noGrp="1"/>
          </p:cNvSpPr>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hyperlink" Target="http://www.cast.org/our-work/learning-tools.html#.V_ZuylQdBPZ" TargetMode="External"/><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hyperlink" Target="https://www.youtube.com/watch?v=4eBmyttcfU4" TargetMode="External"/><Relationship Id="rId4" Type="http://schemas.openxmlformats.org/officeDocument/2006/relationships/hyperlink" Target="https://sites.google.com/site/udlcanisius/cast-learning-tools/curriculum-barriers-finder"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pediatricapta.org/includes/fact-sheets/pdfs/14%20State%20Practice%20Acts%20IDEA.pdf" TargetMode="External"/><Relationship Id="rId2" Type="http://schemas.openxmlformats.org/officeDocument/2006/relationships/notesSlide" Target="../notesSlides/notesSlide58.xml"/><Relationship Id="rId1" Type="http://schemas.openxmlformats.org/officeDocument/2006/relationships/slideLayout" Target="../slideLayouts/slideLayout4.xml"/><Relationship Id="rId6" Type="http://schemas.openxmlformats.org/officeDocument/2006/relationships/hyperlink" Target="http://www.apta.org/" TargetMode="External"/><Relationship Id="rId5" Type="http://schemas.openxmlformats.org/officeDocument/2006/relationships/hyperlink" Target="http://www.aota.org/" TargetMode="External"/><Relationship Id="rId4" Type="http://schemas.openxmlformats.org/officeDocument/2006/relationships/hyperlink" Target="http://www.asha.org/"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80" name="Google Shape;80;p1"/>
          <p:cNvSpPr txBox="1">
            <a:spLocks noGrp="1"/>
          </p:cNvSpPr>
          <p:nvPr>
            <p:ph type="body" idx="2"/>
          </p:nvPr>
        </p:nvSpPr>
        <p:spPr>
          <a:xfrm>
            <a:off x="412750" y="2906121"/>
            <a:ext cx="4083050" cy="49906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Font typeface="Arial"/>
              <a:buNone/>
            </a:pPr>
            <a:r>
              <a:rPr lang="en-US" dirty="0"/>
              <a:t>APTA Fall Conference</a:t>
            </a:r>
          </a:p>
          <a:p>
            <a:pPr marL="0" lvl="0" indent="0" algn="l" rtl="0">
              <a:lnSpc>
                <a:spcPct val="115000"/>
              </a:lnSpc>
              <a:spcBef>
                <a:spcPts val="0"/>
              </a:spcBef>
              <a:spcAft>
                <a:spcPts val="0"/>
              </a:spcAft>
              <a:buSzPts val="1800"/>
              <a:buFont typeface="Arial"/>
              <a:buNone/>
            </a:pPr>
            <a:r>
              <a:rPr lang="en-US" dirty="0"/>
              <a:t>September 24, 2020</a:t>
            </a:r>
            <a:endParaRPr dirty="0"/>
          </a:p>
        </p:txBody>
      </p:sp>
      <p:sp>
        <p:nvSpPr>
          <p:cNvPr id="81" name="Google Shape;81;p1"/>
          <p:cNvSpPr txBox="1">
            <a:spLocks noGrp="1"/>
          </p:cNvSpPr>
          <p:nvPr>
            <p:ph type="body" idx="1"/>
          </p:nvPr>
        </p:nvSpPr>
        <p:spPr>
          <a:xfrm>
            <a:off x="412750" y="2049463"/>
            <a:ext cx="4618038" cy="60801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1800"/>
              <a:buFont typeface="Arial"/>
              <a:buNone/>
            </a:pPr>
            <a:r>
              <a:rPr lang="en-US" dirty="0"/>
              <a:t>Clinical vs. Educational Settings</a:t>
            </a:r>
            <a:endParaRPr dirty="0"/>
          </a:p>
        </p:txBody>
      </p:sp>
      <p:sp>
        <p:nvSpPr>
          <p:cNvPr id="82" name="Google Shape;82;p1"/>
          <p:cNvSpPr txBox="1">
            <a:spLocks noGrp="1"/>
          </p:cNvSpPr>
          <p:nvPr>
            <p:ph type="title"/>
          </p:nvPr>
        </p:nvSpPr>
        <p:spPr>
          <a:xfrm>
            <a:off x="316991" y="445024"/>
            <a:ext cx="8220105" cy="1488553"/>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000"/>
              <a:buFont typeface="Arial"/>
              <a:buNone/>
            </a:pPr>
            <a:r>
              <a:rPr lang="en-US" sz="3200" dirty="0"/>
              <a:t>Things I Wish I’d Learned In School:</a:t>
            </a:r>
            <a:endParaRPr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
          <p:cNvSpPr txBox="1">
            <a:spLocks noGrp="1"/>
          </p:cNvSpPr>
          <p:nvPr>
            <p:ph type="title"/>
          </p:nvPr>
        </p:nvSpPr>
        <p:spPr>
          <a:xfrm>
            <a:off x="207264" y="8356"/>
            <a:ext cx="8446886"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Mississippi Department of Education</a:t>
            </a:r>
            <a:endParaRPr/>
          </a:p>
        </p:txBody>
      </p:sp>
      <p:sp>
        <p:nvSpPr>
          <p:cNvPr id="88" name="Google Shape;88;p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3"/>
          <p:cNvSpPr txBox="1">
            <a:spLocks noGrp="1"/>
          </p:cNvSpPr>
          <p:nvPr>
            <p:ph type="title"/>
          </p:nvPr>
        </p:nvSpPr>
        <p:spPr>
          <a:xfrm>
            <a:off x="234833" y="39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sz="2400"/>
              <a:t>State Board of Education Goals    </a:t>
            </a:r>
            <a:r>
              <a:rPr lang="en-US" sz="1400"/>
              <a:t>STRATEGIC PLAN</a:t>
            </a:r>
            <a:endParaRPr/>
          </a:p>
        </p:txBody>
      </p:sp>
      <p:sp>
        <p:nvSpPr>
          <p:cNvPr id="94" name="Google Shape;94;p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a:t>
            </a:fld>
            <a:endParaRPr/>
          </a:p>
        </p:txBody>
      </p:sp>
      <p:sp>
        <p:nvSpPr>
          <p:cNvPr id="3" name="Oval 2">
            <a:extLst>
              <a:ext uri="{FF2B5EF4-FFF2-40B4-BE49-F238E27FC236}">
                <a16:creationId xmlns:a16="http://schemas.microsoft.com/office/drawing/2014/main" id="{573DFAB5-5739-4AE6-A854-7591D68CFFD6}"/>
              </a:ext>
            </a:extLst>
          </p:cNvPr>
          <p:cNvSpPr/>
          <p:nvPr/>
        </p:nvSpPr>
        <p:spPr>
          <a:xfrm>
            <a:off x="420786" y="679731"/>
            <a:ext cx="1391830" cy="32125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A59A9EE-8E3B-40CC-9527-E61E8103F2BF}"/>
              </a:ext>
            </a:extLst>
          </p:cNvPr>
          <p:cNvSpPr/>
          <p:nvPr/>
        </p:nvSpPr>
        <p:spPr>
          <a:xfrm>
            <a:off x="1812616" y="679731"/>
            <a:ext cx="1391830" cy="32125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1DBA99-BF4B-4907-B61F-7A5002CE93C3}"/>
              </a:ext>
            </a:extLst>
          </p:cNvPr>
          <p:cNvSpPr>
            <a:spLocks noGrp="1"/>
          </p:cNvSpPr>
          <p:nvPr>
            <p:ph type="body" idx="1"/>
          </p:nvPr>
        </p:nvSpPr>
        <p:spPr>
          <a:xfrm>
            <a:off x="415636" y="768743"/>
            <a:ext cx="8294915" cy="3601645"/>
          </a:xfrm>
        </p:spPr>
        <p:txBody>
          <a:bodyPr/>
          <a:lstStyle/>
          <a:p>
            <a:pPr marL="76200" indent="0">
              <a:buNone/>
            </a:pPr>
            <a:r>
              <a:rPr lang="en-US" sz="2200" dirty="0"/>
              <a:t>The survey identified the following areas of conflict between the Federal Individuals with Disabilities Education Act and State practice acts/regulations: </a:t>
            </a:r>
          </a:p>
          <a:p>
            <a:pPr marL="533400" indent="-457200">
              <a:buFont typeface="+mj-lt"/>
              <a:buAutoNum type="arabicPeriod"/>
            </a:pPr>
            <a:r>
              <a:rPr lang="en-US" sz="2200" dirty="0">
                <a:solidFill>
                  <a:srgbClr val="FF0000"/>
                </a:solidFill>
              </a:rPr>
              <a:t>examination/evaluation/reevaluation, </a:t>
            </a:r>
          </a:p>
          <a:p>
            <a:pPr marL="533400" indent="-457200">
              <a:buAutoNum type="arabicPeriod"/>
            </a:pPr>
            <a:r>
              <a:rPr lang="en-US" sz="2200" dirty="0">
                <a:solidFill>
                  <a:srgbClr val="FF0000"/>
                </a:solidFill>
              </a:rPr>
              <a:t>documentation, </a:t>
            </a:r>
          </a:p>
          <a:p>
            <a:pPr marL="533400" indent="-457200">
              <a:buAutoNum type="arabicPeriod"/>
            </a:pPr>
            <a:r>
              <a:rPr lang="en-US" sz="2200" dirty="0">
                <a:solidFill>
                  <a:srgbClr val="FF0000"/>
                </a:solidFill>
              </a:rPr>
              <a:t>physician referrals, </a:t>
            </a:r>
          </a:p>
          <a:p>
            <a:pPr marL="533400" indent="-457200">
              <a:buAutoNum type="arabicPeriod"/>
            </a:pPr>
            <a:r>
              <a:rPr lang="en-US" sz="2200" dirty="0"/>
              <a:t>supervision of physical therapist assistants (PTAs), </a:t>
            </a:r>
          </a:p>
          <a:p>
            <a:pPr marL="533400" indent="-457200">
              <a:buAutoNum type="arabicPeriod"/>
            </a:pPr>
            <a:r>
              <a:rPr lang="en-US" sz="2200" dirty="0"/>
              <a:t>supervision of other school-related extended providers, </a:t>
            </a:r>
          </a:p>
          <a:p>
            <a:pPr marL="533400" indent="-457200">
              <a:buAutoNum type="arabicPeriod"/>
            </a:pPr>
            <a:r>
              <a:rPr lang="en-US" sz="2200" dirty="0">
                <a:solidFill>
                  <a:srgbClr val="FF0000"/>
                </a:solidFill>
              </a:rPr>
              <a:t>IEP as the plan of care, and </a:t>
            </a:r>
          </a:p>
          <a:p>
            <a:pPr marL="533400" indent="-457200">
              <a:buAutoNum type="arabicPeriod"/>
            </a:pPr>
            <a:r>
              <a:rPr lang="en-US" sz="2200" dirty="0"/>
              <a:t>caseload/workload considerations. </a:t>
            </a:r>
          </a:p>
        </p:txBody>
      </p:sp>
      <p:sp>
        <p:nvSpPr>
          <p:cNvPr id="3" name="Slide Number Placeholder 2">
            <a:extLst>
              <a:ext uri="{FF2B5EF4-FFF2-40B4-BE49-F238E27FC236}">
                <a16:creationId xmlns:a16="http://schemas.microsoft.com/office/drawing/2014/main" id="{860DDFF6-71A5-42E6-921A-4EFD7434F8A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
        <p:nvSpPr>
          <p:cNvPr id="4" name="Title 3">
            <a:extLst>
              <a:ext uri="{FF2B5EF4-FFF2-40B4-BE49-F238E27FC236}">
                <a16:creationId xmlns:a16="http://schemas.microsoft.com/office/drawing/2014/main" id="{99C6E6EC-7E0C-4F59-A49E-8183E7C8E00D}"/>
              </a:ext>
            </a:extLst>
          </p:cNvPr>
          <p:cNvSpPr>
            <a:spLocks noGrp="1"/>
          </p:cNvSpPr>
          <p:nvPr>
            <p:ph type="title"/>
          </p:nvPr>
        </p:nvSpPr>
        <p:spPr/>
        <p:txBody>
          <a:bodyPr/>
          <a:lstStyle/>
          <a:p>
            <a:r>
              <a:rPr lang="en-US" dirty="0"/>
              <a:t>School-Based PT Survey (2013)</a:t>
            </a:r>
          </a:p>
        </p:txBody>
      </p:sp>
    </p:spTree>
    <p:extLst>
      <p:ext uri="{BB962C8B-B14F-4D97-AF65-F5344CB8AC3E}">
        <p14:creationId xmlns:p14="http://schemas.microsoft.com/office/powerpoint/2010/main" val="46510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91802B-590A-412F-A626-54954FAEDC50}"/>
              </a:ext>
            </a:extLst>
          </p:cNvPr>
          <p:cNvSpPr>
            <a:spLocks noGrp="1"/>
          </p:cNvSpPr>
          <p:nvPr>
            <p:ph type="body" idx="1"/>
          </p:nvPr>
        </p:nvSpPr>
        <p:spPr>
          <a:xfrm>
            <a:off x="359235" y="723647"/>
            <a:ext cx="8294915" cy="3217863"/>
          </a:xfrm>
        </p:spPr>
        <p:txBody>
          <a:bodyPr/>
          <a:lstStyle/>
          <a:p>
            <a:r>
              <a:rPr lang="en-US" sz="2200" dirty="0"/>
              <a:t>PTs working in educational settings must comply with IDEA as well as the directives of their local school districts. Failing to do so can jeopardize the IEP process and their employment. </a:t>
            </a:r>
          </a:p>
          <a:p>
            <a:r>
              <a:rPr lang="en-US" sz="2200" dirty="0"/>
              <a:t>PTs must also follow their state practice acts and regulations or risk sanctions from their licensing boards. SBPTs are encouraged to assume the responsibility to review their state practice acts and regulations for possible conflicts with IDEA and to determine how these might impact their practice in school settings. </a:t>
            </a:r>
          </a:p>
        </p:txBody>
      </p:sp>
      <p:sp>
        <p:nvSpPr>
          <p:cNvPr id="3" name="Slide Number Placeholder 2">
            <a:extLst>
              <a:ext uri="{FF2B5EF4-FFF2-40B4-BE49-F238E27FC236}">
                <a16:creationId xmlns:a16="http://schemas.microsoft.com/office/drawing/2014/main" id="{20974E70-1333-4E35-967D-E6C60507F5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
        <p:nvSpPr>
          <p:cNvPr id="4" name="Title 3">
            <a:extLst>
              <a:ext uri="{FF2B5EF4-FFF2-40B4-BE49-F238E27FC236}">
                <a16:creationId xmlns:a16="http://schemas.microsoft.com/office/drawing/2014/main" id="{BF95EF7B-3B72-4754-9578-D9855B4480FA}"/>
              </a:ext>
            </a:extLst>
          </p:cNvPr>
          <p:cNvSpPr>
            <a:spLocks noGrp="1"/>
          </p:cNvSpPr>
          <p:nvPr>
            <p:ph type="title"/>
          </p:nvPr>
        </p:nvSpPr>
        <p:spPr/>
        <p:txBody>
          <a:bodyPr/>
          <a:lstStyle/>
          <a:p>
            <a:r>
              <a:rPr lang="en-US" dirty="0"/>
              <a:t>The Dilemma</a:t>
            </a:r>
          </a:p>
        </p:txBody>
      </p:sp>
    </p:spTree>
    <p:extLst>
      <p:ext uri="{BB962C8B-B14F-4D97-AF65-F5344CB8AC3E}">
        <p14:creationId xmlns:p14="http://schemas.microsoft.com/office/powerpoint/2010/main" val="307423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9"/>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6</a:t>
            </a:fld>
            <a:endParaRPr/>
          </a:p>
        </p:txBody>
      </p:sp>
      <p:sp>
        <p:nvSpPr>
          <p:cNvPr id="134" name="Google Shape;134;p9"/>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dirty="0"/>
              <a:t>Universal Design for Learning (UDL)</a:t>
            </a:r>
            <a:endParaRPr dirty="0"/>
          </a:p>
        </p:txBody>
      </p:sp>
      <p:pic>
        <p:nvPicPr>
          <p:cNvPr id="135" name="Google Shape;135;p9"/>
          <p:cNvPicPr preferRelativeResize="0"/>
          <p:nvPr/>
        </p:nvPicPr>
        <p:blipFill rotWithShape="1">
          <a:blip r:embed="rId3">
            <a:alphaModFix/>
          </a:blip>
          <a:srcRect/>
          <a:stretch/>
        </p:blipFill>
        <p:spPr>
          <a:xfrm>
            <a:off x="2293620" y="701040"/>
            <a:ext cx="4085278" cy="42295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400"/>
              <a:buFont typeface="Arial"/>
              <a:buNone/>
            </a:pPr>
            <a:r>
              <a:rPr lang="en-US" sz="2400" b="0" i="0" u="none" strike="noStrike" cap="none">
                <a:solidFill>
                  <a:srgbClr val="223264"/>
                </a:solidFill>
                <a:latin typeface="Arial"/>
                <a:ea typeface="Arial"/>
                <a:cs typeface="Arial"/>
                <a:sym typeface="Arial"/>
              </a:rPr>
              <a:t>Applying UDL within a classroom or for a caseload of students starts with three initial steps: </a:t>
            </a:r>
            <a:endParaRPr/>
          </a:p>
          <a:p>
            <a:pPr marL="257175" marR="0" lvl="0" indent="-257175" algn="l" rtl="0">
              <a:lnSpc>
                <a:spcPct val="100000"/>
              </a:lnSpc>
              <a:spcBef>
                <a:spcPts val="480"/>
              </a:spcBef>
              <a:spcAft>
                <a:spcPts val="0"/>
              </a:spcAft>
              <a:buClr>
                <a:srgbClr val="223264"/>
              </a:buClr>
              <a:buSzPts val="2400"/>
              <a:buFont typeface="Arial"/>
              <a:buChar char="•"/>
            </a:pPr>
            <a:r>
              <a:rPr lang="en-US" sz="2400" b="0" i="0" u="none" strike="noStrike" cap="none">
                <a:solidFill>
                  <a:srgbClr val="223264"/>
                </a:solidFill>
                <a:latin typeface="Arial"/>
                <a:ea typeface="Arial"/>
                <a:cs typeface="Arial"/>
                <a:sym typeface="Arial"/>
              </a:rPr>
              <a:t>assess diverse learner needs,</a:t>
            </a:r>
            <a:endParaRPr/>
          </a:p>
          <a:p>
            <a:pPr marL="257175" marR="0" lvl="0" indent="-257175" algn="l" rtl="0">
              <a:lnSpc>
                <a:spcPct val="100000"/>
              </a:lnSpc>
              <a:spcBef>
                <a:spcPts val="480"/>
              </a:spcBef>
              <a:spcAft>
                <a:spcPts val="0"/>
              </a:spcAft>
              <a:buClr>
                <a:srgbClr val="223264"/>
              </a:buClr>
              <a:buSzPts val="2400"/>
              <a:buFont typeface="Arial"/>
              <a:buChar char="•"/>
            </a:pPr>
            <a:r>
              <a:rPr lang="en-US" sz="2400" b="0" i="0" u="none" strike="noStrike" cap="none">
                <a:solidFill>
                  <a:srgbClr val="223264"/>
                </a:solidFill>
                <a:latin typeface="Arial"/>
                <a:ea typeface="Arial"/>
                <a:cs typeface="Arial"/>
                <a:sym typeface="Arial"/>
              </a:rPr>
              <a:t>define appropriate goals that allow for multiple means of attainment, and </a:t>
            </a:r>
            <a:endParaRPr/>
          </a:p>
          <a:p>
            <a:pPr marL="257175" marR="0" lvl="0" indent="-257175" algn="l" rtl="0">
              <a:lnSpc>
                <a:spcPct val="100000"/>
              </a:lnSpc>
              <a:spcBef>
                <a:spcPts val="480"/>
              </a:spcBef>
              <a:spcAft>
                <a:spcPts val="0"/>
              </a:spcAft>
              <a:buClr>
                <a:srgbClr val="223264"/>
              </a:buClr>
              <a:buSzPts val="2400"/>
              <a:buFont typeface="Arial"/>
              <a:buChar char="•"/>
            </a:pPr>
            <a:r>
              <a:rPr lang="en-US" sz="2400" b="0" i="0" u="none" strike="noStrike" cap="none">
                <a:solidFill>
                  <a:srgbClr val="223264"/>
                </a:solidFill>
                <a:latin typeface="Arial"/>
                <a:ea typeface="Arial"/>
                <a:cs typeface="Arial"/>
                <a:sym typeface="Arial"/>
              </a:rPr>
              <a:t>evaluate barriers that may exist within the current curriculum.</a:t>
            </a:r>
            <a:endParaRPr/>
          </a:p>
          <a:p>
            <a:pPr marL="342900" lvl="0" indent="-190500" algn="l" rtl="0">
              <a:lnSpc>
                <a:spcPct val="115000"/>
              </a:lnSpc>
              <a:spcBef>
                <a:spcPts val="0"/>
              </a:spcBef>
              <a:spcAft>
                <a:spcPts val="0"/>
              </a:spcAft>
              <a:buSzPts val="2400"/>
              <a:buFont typeface="Arial"/>
              <a:buNone/>
            </a:pPr>
            <a:endParaRPr/>
          </a:p>
        </p:txBody>
      </p:sp>
      <p:sp>
        <p:nvSpPr>
          <p:cNvPr id="155" name="Google Shape;155;p1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7</a:t>
            </a:fld>
            <a:endParaRPr/>
          </a:p>
        </p:txBody>
      </p:sp>
      <p:sp>
        <p:nvSpPr>
          <p:cNvPr id="156" name="Google Shape;156;p12"/>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UDL in Collaborative Therapy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6"/>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200"/>
              <a:buFont typeface="Arial"/>
              <a:buChar char="•"/>
            </a:pPr>
            <a:r>
              <a:rPr lang="en-US" sz="2200" b="0" i="0" u="none" strike="noStrike" cap="none">
                <a:solidFill>
                  <a:srgbClr val="223264"/>
                </a:solidFill>
                <a:latin typeface="Arial"/>
                <a:ea typeface="Arial"/>
                <a:cs typeface="Arial"/>
                <a:sym typeface="Arial"/>
              </a:rPr>
              <a:t>Most curricula are designed as if all students learn in the same way. In reality, the idea of a “typical” learner is a myth. </a:t>
            </a:r>
            <a:endParaRPr/>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a:solidFill>
                  <a:srgbClr val="223264"/>
                </a:solidFill>
                <a:latin typeface="Arial"/>
                <a:ea typeface="Arial"/>
                <a:cs typeface="Arial"/>
                <a:sym typeface="Arial"/>
              </a:rPr>
              <a:t>Barriers to learning may not be present within students but rather in the intersection of students and the curriculum and/or environment. </a:t>
            </a:r>
            <a:endParaRPr/>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a:solidFill>
                  <a:srgbClr val="223264"/>
                </a:solidFill>
                <a:latin typeface="Arial"/>
                <a:ea typeface="Arial"/>
                <a:cs typeface="Arial"/>
                <a:sym typeface="Arial"/>
              </a:rPr>
              <a:t>Educators can move beyond identifying individual learning difficulties to focusing on and addressing the barriers that exist within the curriculum and/or environment. </a:t>
            </a:r>
            <a:endParaRPr/>
          </a:p>
          <a:p>
            <a:pPr marL="342900" lvl="0" indent="-190500" algn="l" rtl="0">
              <a:lnSpc>
                <a:spcPct val="115000"/>
              </a:lnSpc>
              <a:spcBef>
                <a:spcPts val="0"/>
              </a:spcBef>
              <a:spcAft>
                <a:spcPts val="0"/>
              </a:spcAft>
              <a:buSzPts val="2400"/>
              <a:buFont typeface="Arial"/>
              <a:buNone/>
            </a:pPr>
            <a:endParaRPr/>
          </a:p>
        </p:txBody>
      </p:sp>
      <p:sp>
        <p:nvSpPr>
          <p:cNvPr id="183" name="Google Shape;183;p1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8</a:t>
            </a:fld>
            <a:endParaRPr/>
          </a:p>
        </p:txBody>
      </p:sp>
      <p:sp>
        <p:nvSpPr>
          <p:cNvPr id="184" name="Google Shape;184;p1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Evaluating Curriculum Barriers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1"/>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250"/>
              <a:buFont typeface="Arial"/>
              <a:buNone/>
            </a:pPr>
            <a:r>
              <a:rPr lang="en-US" sz="2250" b="0" i="0" u="none" strike="noStrike" cap="none">
                <a:solidFill>
                  <a:srgbClr val="223264"/>
                </a:solidFill>
                <a:latin typeface="Arial"/>
                <a:ea typeface="Arial"/>
                <a:cs typeface="Arial"/>
                <a:sym typeface="Arial"/>
              </a:rPr>
              <a:t>Example:</a:t>
            </a:r>
            <a:endParaRPr/>
          </a:p>
          <a:p>
            <a:pPr marL="0" marR="0" lvl="0" indent="0" algn="l" rtl="0">
              <a:lnSpc>
                <a:spcPct val="100000"/>
              </a:lnSpc>
              <a:spcBef>
                <a:spcPts val="450"/>
              </a:spcBef>
              <a:spcAft>
                <a:spcPts val="0"/>
              </a:spcAft>
              <a:buClr>
                <a:srgbClr val="3A484F"/>
              </a:buClr>
              <a:buSzPts val="2250"/>
              <a:buFont typeface="Arial"/>
              <a:buNone/>
            </a:pPr>
            <a:endParaRPr sz="2250" b="0" i="0" u="none" strike="noStrike" cap="none">
              <a:solidFill>
                <a:srgbClr val="223264"/>
              </a:solidFill>
              <a:latin typeface="Arial"/>
              <a:ea typeface="Arial"/>
              <a:cs typeface="Arial"/>
              <a:sym typeface="Arial"/>
            </a:endParaRPr>
          </a:p>
          <a:p>
            <a:pPr marL="0" marR="0" lvl="0" indent="0" algn="l" rtl="0">
              <a:lnSpc>
                <a:spcPct val="100000"/>
              </a:lnSpc>
              <a:spcBef>
                <a:spcPts val="450"/>
              </a:spcBef>
              <a:spcAft>
                <a:spcPts val="0"/>
              </a:spcAft>
              <a:buClr>
                <a:srgbClr val="223264"/>
              </a:buClr>
              <a:buSzPts val="2250"/>
              <a:buFont typeface="Arial"/>
              <a:buNone/>
            </a:pPr>
            <a:r>
              <a:rPr lang="en-US" sz="2250" b="0" i="0" u="none" strike="noStrike" cap="none">
                <a:solidFill>
                  <a:srgbClr val="223264"/>
                </a:solidFill>
                <a:latin typeface="Arial"/>
                <a:ea typeface="Arial"/>
                <a:cs typeface="Arial"/>
                <a:sym typeface="Arial"/>
              </a:rPr>
              <a:t>Physical therapists look at the student’s skills and barriers to performance, the environment and context, and the learning task itself, then make appropriate modifications or provide supports to facilitate learning. </a:t>
            </a:r>
            <a:endParaRPr/>
          </a:p>
          <a:p>
            <a:pPr marL="342900" lvl="0" indent="-190500" algn="l" rtl="0">
              <a:lnSpc>
                <a:spcPct val="115000"/>
              </a:lnSpc>
              <a:spcBef>
                <a:spcPts val="0"/>
              </a:spcBef>
              <a:spcAft>
                <a:spcPts val="0"/>
              </a:spcAft>
              <a:buSzPts val="2400"/>
              <a:buFont typeface="Arial"/>
              <a:buNone/>
            </a:pPr>
            <a:endParaRPr/>
          </a:p>
        </p:txBody>
      </p:sp>
      <p:sp>
        <p:nvSpPr>
          <p:cNvPr id="148" name="Google Shape;148;p1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9</a:t>
            </a:fld>
            <a:endParaRPr/>
          </a:p>
        </p:txBody>
      </p:sp>
      <p:sp>
        <p:nvSpPr>
          <p:cNvPr id="149" name="Google Shape;149;p1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Use of Universal Design in Therapy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3"/>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Who are these students? </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How do they learn best? </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What strengths, cultural backgrounds, learning styles, and interests do they bring to the learning situation? </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What forms of communication do they use?</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How do they execute a plan for learning?</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What are their talents?</a:t>
            </a:r>
            <a:endParaRPr/>
          </a:p>
          <a:p>
            <a:pPr marL="342900" lvl="0" indent="-190500" algn="l" rtl="0">
              <a:lnSpc>
                <a:spcPct val="115000"/>
              </a:lnSpc>
              <a:spcBef>
                <a:spcPts val="0"/>
              </a:spcBef>
              <a:spcAft>
                <a:spcPts val="0"/>
              </a:spcAft>
              <a:buSzPts val="2400"/>
              <a:buFont typeface="Arial"/>
              <a:buNone/>
            </a:pPr>
            <a:endParaRPr/>
          </a:p>
        </p:txBody>
      </p:sp>
      <p:sp>
        <p:nvSpPr>
          <p:cNvPr id="162" name="Google Shape;162;p1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10</a:t>
            </a:fld>
            <a:endParaRPr/>
          </a:p>
        </p:txBody>
      </p:sp>
      <p:sp>
        <p:nvSpPr>
          <p:cNvPr id="163" name="Google Shape;163;p1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Assessing Diverse Learner Needs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4"/>
          <p:cNvSpPr txBox="1">
            <a:spLocks noGrp="1"/>
          </p:cNvSpPr>
          <p:nvPr>
            <p:ph type="body" idx="1"/>
          </p:nvPr>
        </p:nvSpPr>
        <p:spPr>
          <a:xfrm>
            <a:off x="617219" y="1152525"/>
            <a:ext cx="7627621"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250"/>
              <a:buFont typeface="Arial"/>
              <a:buNone/>
            </a:pPr>
            <a:r>
              <a:rPr lang="en-US" sz="2250" b="0" i="0" u="none" strike="noStrike" cap="none">
                <a:solidFill>
                  <a:srgbClr val="223264"/>
                </a:solidFill>
                <a:latin typeface="Arial"/>
                <a:ea typeface="Arial"/>
                <a:cs typeface="Arial"/>
                <a:sym typeface="Arial"/>
              </a:rPr>
              <a:t>Standardized goals sometimes include the means for achieving the standard within the goal itself. For example, </a:t>
            </a:r>
            <a:r>
              <a:rPr lang="en-US" sz="2100" b="0" i="0" u="none" strike="noStrike" cap="none">
                <a:solidFill>
                  <a:srgbClr val="223264"/>
                </a:solidFill>
                <a:latin typeface="Arial"/>
                <a:ea typeface="Arial"/>
                <a:cs typeface="Arial"/>
                <a:sym typeface="Arial"/>
              </a:rPr>
              <a:t>a goal that requires all students to “Print with appropriate spacing between words and sentences” has only one rigid expected outcome because the means for demonstrating achievement of the standard is embedded in the goal and restricted to one medium of expression. </a:t>
            </a:r>
            <a:endParaRPr/>
          </a:p>
          <a:p>
            <a:pPr marL="0" lvl="0" indent="0" algn="l" rtl="0">
              <a:lnSpc>
                <a:spcPct val="115000"/>
              </a:lnSpc>
              <a:spcBef>
                <a:spcPts val="0"/>
              </a:spcBef>
              <a:spcAft>
                <a:spcPts val="0"/>
              </a:spcAft>
              <a:buSzPts val="2400"/>
              <a:buNone/>
            </a:pPr>
            <a:endParaRPr/>
          </a:p>
        </p:txBody>
      </p:sp>
      <p:sp>
        <p:nvSpPr>
          <p:cNvPr id="169" name="Google Shape;169;p14"/>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11</a:t>
            </a:fld>
            <a:endParaRPr/>
          </a:p>
        </p:txBody>
      </p:sp>
      <p:sp>
        <p:nvSpPr>
          <p:cNvPr id="170" name="Google Shape;170;p14"/>
          <p:cNvSpPr txBox="1">
            <a:spLocks noGrp="1"/>
          </p:cNvSpPr>
          <p:nvPr>
            <p:ph type="title"/>
          </p:nvPr>
        </p:nvSpPr>
        <p:spPr>
          <a:xfrm>
            <a:off x="133550" y="8356"/>
            <a:ext cx="845419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Defining Appropriate Goals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5"/>
          <p:cNvSpPr txBox="1">
            <a:spLocks noGrp="1"/>
          </p:cNvSpPr>
          <p:nvPr>
            <p:ph type="body" idx="1"/>
          </p:nvPr>
        </p:nvSpPr>
        <p:spPr>
          <a:xfrm>
            <a:off x="800099" y="1152525"/>
            <a:ext cx="7246621"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400"/>
              <a:buFont typeface="Arial"/>
              <a:buNone/>
            </a:pPr>
            <a:r>
              <a:rPr lang="en-US" sz="2400" b="0" i="0" u="none" strike="noStrike" cap="none">
                <a:solidFill>
                  <a:srgbClr val="223264"/>
                </a:solidFill>
                <a:latin typeface="Arial"/>
                <a:ea typeface="Arial"/>
                <a:cs typeface="Arial"/>
                <a:sym typeface="Arial"/>
              </a:rPr>
              <a:t>Conversely, a goal that requires all students to </a:t>
            </a:r>
            <a:r>
              <a:rPr lang="en-US" sz="2400" b="0" i="0" u="none" strike="noStrike" cap="none">
                <a:solidFill>
                  <a:srgbClr val="003366"/>
                </a:solidFill>
                <a:latin typeface="Arial"/>
                <a:ea typeface="Arial"/>
                <a:cs typeface="Arial"/>
                <a:sym typeface="Arial"/>
              </a:rPr>
              <a:t>“Write informative/explanatory texts in which they name a topic, supply some facts about the topic, and provide some sense of closure” (W.1.2) all</a:t>
            </a:r>
            <a:r>
              <a:rPr lang="en-US" sz="2400" b="0" i="0" u="none" strike="noStrike" cap="none">
                <a:solidFill>
                  <a:srgbClr val="223264"/>
                </a:solidFill>
                <a:latin typeface="Arial"/>
                <a:ea typeface="Arial"/>
                <a:cs typeface="Arial"/>
                <a:sym typeface="Arial"/>
              </a:rPr>
              <a:t>ows students flexibility in how they will meet this expectation. </a:t>
            </a:r>
            <a:endParaRPr/>
          </a:p>
          <a:p>
            <a:pPr marL="342900" lvl="0" indent="-190500" algn="l" rtl="0">
              <a:lnSpc>
                <a:spcPct val="115000"/>
              </a:lnSpc>
              <a:spcBef>
                <a:spcPts val="0"/>
              </a:spcBef>
              <a:spcAft>
                <a:spcPts val="0"/>
              </a:spcAft>
              <a:buSzPts val="2400"/>
              <a:buFont typeface="Arial"/>
              <a:buNone/>
            </a:pPr>
            <a:endParaRPr/>
          </a:p>
        </p:txBody>
      </p:sp>
      <p:sp>
        <p:nvSpPr>
          <p:cNvPr id="176" name="Google Shape;176;p1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12</a:t>
            </a:fld>
            <a:endParaRPr/>
          </a:p>
        </p:txBody>
      </p:sp>
      <p:sp>
        <p:nvSpPr>
          <p:cNvPr id="177" name="Google Shape;177;p15"/>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Defining Appropriate Goals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13</a:t>
            </a:fld>
            <a:endParaRPr/>
          </a:p>
        </p:txBody>
      </p:sp>
      <p:sp>
        <p:nvSpPr>
          <p:cNvPr id="190" name="Google Shape;190;p17"/>
          <p:cNvSpPr txBox="1">
            <a:spLocks noGrp="1"/>
          </p:cNvSpPr>
          <p:nvPr>
            <p:ph type="title"/>
          </p:nvPr>
        </p:nvSpPr>
        <p:spPr>
          <a:xfrm>
            <a:off x="0" y="1816388"/>
            <a:ext cx="663012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Font typeface="Arial"/>
              <a:buNone/>
            </a:pPr>
            <a:r>
              <a:rPr lang="en-US" sz="3600"/>
              <a:t>Related Service Guidelines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14</a:t>
            </a:fld>
            <a:endParaRPr/>
          </a:p>
        </p:txBody>
      </p:sp>
      <p:sp>
        <p:nvSpPr>
          <p:cNvPr id="113" name="Google Shape;113;p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Therapy as Educational Support Services</a:t>
            </a:r>
            <a:endParaRPr/>
          </a:p>
        </p:txBody>
      </p:sp>
      <p:graphicFrame>
        <p:nvGraphicFramePr>
          <p:cNvPr id="114" name="Google Shape;114;p6"/>
          <p:cNvGraphicFramePr/>
          <p:nvPr/>
        </p:nvGraphicFramePr>
        <p:xfrm>
          <a:off x="1303020" y="829659"/>
          <a:ext cx="6560825" cy="3943350"/>
        </p:xfrm>
        <a:graphic>
          <a:graphicData uri="http://schemas.openxmlformats.org/drawingml/2006/table">
            <a:tbl>
              <a:tblPr>
                <a:noFill/>
                <a:tableStyleId>{382A8B15-B00B-4216-BB8A-C2CC8A5286A0}</a:tableStyleId>
              </a:tblPr>
              <a:tblGrid>
                <a:gridCol w="3156625">
                  <a:extLst>
                    <a:ext uri="{9D8B030D-6E8A-4147-A177-3AD203B41FA5}">
                      <a16:colId xmlns:a16="http://schemas.microsoft.com/office/drawing/2014/main" val="20000"/>
                    </a:ext>
                  </a:extLst>
                </a:gridCol>
                <a:gridCol w="3404200">
                  <a:extLst>
                    <a:ext uri="{9D8B030D-6E8A-4147-A177-3AD203B41FA5}">
                      <a16:colId xmlns:a16="http://schemas.microsoft.com/office/drawing/2014/main" val="20001"/>
                    </a:ext>
                  </a:extLst>
                </a:gridCol>
              </a:tblGrid>
              <a:tr h="32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Formerly:</a:t>
                      </a:r>
                      <a:endParaRPr sz="10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F81B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Currently:</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4F81BD"/>
                    </a:solidFill>
                  </a:tcPr>
                </a:tc>
                <a:extLst>
                  <a:ext uri="{0D108BD9-81ED-4DB2-BD59-A6C34878D82A}">
                    <a16:rowId xmlns:a16="http://schemas.microsoft.com/office/drawing/2014/main" val="10000"/>
                  </a:ext>
                </a:extLst>
              </a:tr>
              <a:tr h="350625">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Focus on Disabilities and Problems</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Focus on Student Outcomes and Abilities</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extLst>
                  <a:ext uri="{0D108BD9-81ED-4DB2-BD59-A6C34878D82A}">
                    <a16:rowId xmlns:a16="http://schemas.microsoft.com/office/drawing/2014/main" val="10001"/>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Pullout Isolated Service</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Support to Student from All Student Personnel</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extLst>
                  <a:ext uri="{0D108BD9-81ED-4DB2-BD59-A6C34878D82A}">
                    <a16:rowId xmlns:a16="http://schemas.microsoft.com/office/drawing/2014/main" val="10002"/>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Families Given Information, Little Involvement</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Families Team with School Personnel as Partners</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extLst>
                  <a:ext uri="{0D108BD9-81ED-4DB2-BD59-A6C34878D82A}">
                    <a16:rowId xmlns:a16="http://schemas.microsoft.com/office/drawing/2014/main" val="10003"/>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Students Segregated from Other Students</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Students Included with Other Students</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extLst>
                  <a:ext uri="{0D108BD9-81ED-4DB2-BD59-A6C34878D82A}">
                    <a16:rowId xmlns:a16="http://schemas.microsoft.com/office/drawing/2014/main" val="10004"/>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Therapy-Specific Student Goals</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Curriculum-Based Educational Student Goals</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extLst>
                  <a:ext uri="{0D108BD9-81ED-4DB2-BD59-A6C34878D82A}">
                    <a16:rowId xmlns:a16="http://schemas.microsoft.com/office/drawing/2014/main" val="10005"/>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Therapist Provides Service Independently</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Many Types of School Personnel Involved</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extLst>
                  <a:ext uri="{0D108BD9-81ED-4DB2-BD59-A6C34878D82A}">
                    <a16:rowId xmlns:a16="http://schemas.microsoft.com/office/drawing/2014/main" val="10006"/>
                  </a:ext>
                </a:extLst>
              </a:tr>
              <a:tr h="497050">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Standardized Tests Used</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Also Observe and Assess Student Level of Functioning</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CFD7E7"/>
                    </a:solidFill>
                  </a:tcPr>
                </a:tc>
                <a:extLst>
                  <a:ext uri="{0D108BD9-81ED-4DB2-BD59-A6C34878D82A}">
                    <a16:rowId xmlns:a16="http://schemas.microsoft.com/office/drawing/2014/main" val="10007"/>
                  </a:ext>
                </a:extLst>
              </a:tr>
              <a:tr h="287775">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Clinic-Based Assistance</a:t>
                      </a:r>
                      <a:endParaRPr/>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tc>
                  <a:txBody>
                    <a:bodyPr/>
                    <a:lstStyle/>
                    <a:p>
                      <a:pPr marL="285750" marR="0" lvl="0" indent="-285750" algn="l" rtl="0">
                        <a:lnSpc>
                          <a:spcPct val="100000"/>
                        </a:lnSpc>
                        <a:spcBef>
                          <a:spcPts val="0"/>
                        </a:spcBef>
                        <a:spcAft>
                          <a:spcPts val="0"/>
                        </a:spcAft>
                        <a:buClr>
                          <a:srgbClr val="000000"/>
                        </a:buClr>
                        <a:buSzPts val="1200"/>
                        <a:buFont typeface="Arial"/>
                        <a:buChar char="•"/>
                      </a:pPr>
                      <a:r>
                        <a:rPr lang="en-US" sz="1200" u="none" strike="noStrike" cap="none"/>
                        <a:t>School- and Community-Based Assistance</a:t>
                      </a:r>
                      <a:endParaRPr sz="1200" u="none" strike="noStrike" cap="none"/>
                    </a:p>
                  </a:txBody>
                  <a:tcPr marL="68575" marR="68575" marT="34300" marB="343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8ECF4"/>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8"/>
          <p:cNvSpPr txBox="1">
            <a:spLocks noGrp="1"/>
          </p:cNvSpPr>
          <p:nvPr>
            <p:ph type="body" idx="1"/>
          </p:nvPr>
        </p:nvSpPr>
        <p:spPr>
          <a:xfrm>
            <a:off x="359235" y="106108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800"/>
              <a:buFont typeface="Arial"/>
              <a:buChar char="•"/>
            </a:pPr>
            <a:r>
              <a:rPr lang="en-US" sz="2800" b="0" i="0" u="none" strike="noStrike" cap="none">
                <a:solidFill>
                  <a:srgbClr val="223264"/>
                </a:solidFill>
                <a:latin typeface="Arial"/>
                <a:ea typeface="Arial"/>
                <a:cs typeface="Arial"/>
                <a:sym typeface="Arial"/>
              </a:rPr>
              <a:t>Under ESSA, related service providers are known as Specialized </a:t>
            </a:r>
            <a:r>
              <a:rPr lang="en-US" sz="2800">
                <a:solidFill>
                  <a:srgbClr val="223264"/>
                </a:solidFill>
                <a:latin typeface="Arial"/>
                <a:ea typeface="Arial"/>
                <a:cs typeface="Arial"/>
                <a:sym typeface="Arial"/>
              </a:rPr>
              <a:t>I</a:t>
            </a:r>
            <a:r>
              <a:rPr lang="en-US" sz="2800" b="0" i="0" u="none" strike="noStrike" cap="none">
                <a:solidFill>
                  <a:srgbClr val="223264"/>
                </a:solidFill>
                <a:latin typeface="Arial"/>
                <a:ea typeface="Arial"/>
                <a:cs typeface="Arial"/>
                <a:sym typeface="Arial"/>
              </a:rPr>
              <a:t>nstructional </a:t>
            </a:r>
            <a:r>
              <a:rPr lang="en-US" sz="2800">
                <a:solidFill>
                  <a:srgbClr val="223264"/>
                </a:solidFill>
                <a:latin typeface="Arial"/>
                <a:ea typeface="Arial"/>
                <a:cs typeface="Arial"/>
                <a:sym typeface="Arial"/>
              </a:rPr>
              <a:t>S</a:t>
            </a:r>
            <a:r>
              <a:rPr lang="en-US" sz="2800" b="0" i="0" u="none" strike="noStrike" cap="none">
                <a:solidFill>
                  <a:srgbClr val="223264"/>
                </a:solidFill>
                <a:latin typeface="Arial"/>
                <a:ea typeface="Arial"/>
                <a:cs typeface="Arial"/>
                <a:sym typeface="Arial"/>
              </a:rPr>
              <a:t>upport </a:t>
            </a:r>
            <a:r>
              <a:rPr lang="en-US" sz="2800">
                <a:solidFill>
                  <a:srgbClr val="223264"/>
                </a:solidFill>
                <a:latin typeface="Arial"/>
                <a:ea typeface="Arial"/>
                <a:cs typeface="Arial"/>
                <a:sym typeface="Arial"/>
              </a:rPr>
              <a:t>P</a:t>
            </a:r>
            <a:r>
              <a:rPr lang="en-US" sz="2800" b="0" i="0" u="none" strike="noStrike" cap="none">
                <a:solidFill>
                  <a:srgbClr val="223264"/>
                </a:solidFill>
                <a:latin typeface="Arial"/>
                <a:ea typeface="Arial"/>
                <a:cs typeface="Arial"/>
                <a:sym typeface="Arial"/>
              </a:rPr>
              <a:t>ersonnel (SISP).</a:t>
            </a:r>
            <a:endParaRPr/>
          </a:p>
          <a:p>
            <a:pPr marL="257175" marR="0" lvl="0" indent="-257175" algn="l" rtl="0">
              <a:lnSpc>
                <a:spcPct val="100000"/>
              </a:lnSpc>
              <a:spcBef>
                <a:spcPts val="560"/>
              </a:spcBef>
              <a:spcAft>
                <a:spcPts val="0"/>
              </a:spcAft>
              <a:buClr>
                <a:srgbClr val="223264"/>
              </a:buClr>
              <a:buSzPts val="2800"/>
              <a:buFont typeface="Arial"/>
              <a:buChar char="•"/>
            </a:pPr>
            <a:r>
              <a:rPr lang="en-US" sz="2800" b="0" i="0" u="none" strike="noStrike" cap="none">
                <a:solidFill>
                  <a:srgbClr val="223264"/>
                </a:solidFill>
                <a:latin typeface="Arial"/>
                <a:ea typeface="Arial"/>
                <a:cs typeface="Arial"/>
                <a:sym typeface="Arial"/>
              </a:rPr>
              <a:t>This title was specially chosen to signify that these professionals possess specialized skills that enhance quality instruction to help students be successful in school.</a:t>
            </a:r>
            <a:endParaRPr/>
          </a:p>
          <a:p>
            <a:pPr marL="0" lvl="0" indent="0" algn="l" rtl="0">
              <a:lnSpc>
                <a:spcPct val="115000"/>
              </a:lnSpc>
              <a:spcBef>
                <a:spcPts val="0"/>
              </a:spcBef>
              <a:spcAft>
                <a:spcPts val="0"/>
              </a:spcAft>
              <a:buSzPts val="2400"/>
              <a:buNone/>
            </a:pPr>
            <a:endParaRPr/>
          </a:p>
        </p:txBody>
      </p:sp>
      <p:sp>
        <p:nvSpPr>
          <p:cNvPr id="196" name="Google Shape;196;p18"/>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15</a:t>
            </a:fld>
            <a:endParaRPr/>
          </a:p>
        </p:txBody>
      </p:sp>
      <p:sp>
        <p:nvSpPr>
          <p:cNvPr id="197" name="Google Shape;197;p18"/>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Every Student Succeeds Act (ESSA)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9"/>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400"/>
              <a:buFont typeface="Arial"/>
              <a:buChar char="•"/>
            </a:pPr>
            <a:r>
              <a:rPr lang="en-US" b="0" i="0" u="none" strike="noStrike" cap="none">
                <a:solidFill>
                  <a:srgbClr val="223264"/>
                </a:solidFill>
                <a:latin typeface="Arial"/>
                <a:ea typeface="Arial"/>
                <a:cs typeface="Arial"/>
                <a:sym typeface="Arial"/>
              </a:rPr>
              <a:t>Perform a wide range of activities in schools, including a broad array of </a:t>
            </a:r>
            <a:r>
              <a:rPr lang="en-US" b="0" i="0" u="none" strike="noStrike" cap="none">
                <a:solidFill>
                  <a:srgbClr val="FF0000"/>
                </a:solidFill>
                <a:latin typeface="Arial"/>
                <a:ea typeface="Arial"/>
                <a:cs typeface="Arial"/>
                <a:sym typeface="Arial"/>
              </a:rPr>
              <a:t>prevention</a:t>
            </a:r>
            <a:r>
              <a:rPr lang="en-US" b="0" i="0" u="none" strike="noStrike" cap="none">
                <a:solidFill>
                  <a:srgbClr val="223264"/>
                </a:solidFill>
                <a:latin typeface="Arial"/>
                <a:ea typeface="Arial"/>
                <a:cs typeface="Arial"/>
                <a:sym typeface="Arial"/>
              </a:rPr>
              <a:t> </a:t>
            </a:r>
            <a:r>
              <a:rPr lang="en-US" b="0" i="0" u="none" strike="noStrike" cap="none">
                <a:solidFill>
                  <a:srgbClr val="FF0000"/>
                </a:solidFill>
                <a:latin typeface="Arial"/>
                <a:ea typeface="Arial"/>
                <a:cs typeface="Arial"/>
                <a:sym typeface="Arial"/>
              </a:rPr>
              <a:t>and intervention </a:t>
            </a:r>
            <a:r>
              <a:rPr lang="en-US" b="0" i="0" u="none" strike="noStrike" cap="none">
                <a:solidFill>
                  <a:srgbClr val="223264"/>
                </a:solidFill>
                <a:latin typeface="Arial"/>
                <a:ea typeface="Arial"/>
                <a:cs typeface="Arial"/>
                <a:sym typeface="Arial"/>
              </a:rPr>
              <a:t>services that promote effective teaching and learning and promote school success </a:t>
            </a:r>
            <a:endParaRPr/>
          </a:p>
          <a:p>
            <a:pPr marL="257175" marR="0" lvl="0" indent="-257175" algn="l" rtl="0">
              <a:lnSpc>
                <a:spcPct val="100000"/>
              </a:lnSpc>
              <a:spcBef>
                <a:spcPts val="480"/>
              </a:spcBef>
              <a:spcAft>
                <a:spcPts val="0"/>
              </a:spcAft>
              <a:buClr>
                <a:srgbClr val="223264"/>
              </a:buClr>
              <a:buSzPts val="2400"/>
              <a:buFont typeface="Arial"/>
              <a:buChar char="•"/>
            </a:pPr>
            <a:r>
              <a:rPr lang="en-US">
                <a:solidFill>
                  <a:srgbClr val="223264"/>
                </a:solidFill>
                <a:latin typeface="Arial"/>
                <a:ea typeface="Arial"/>
                <a:cs typeface="Arial"/>
                <a:sym typeface="Arial"/>
              </a:rPr>
              <a:t>C</a:t>
            </a:r>
            <a:r>
              <a:rPr lang="en-US" b="0" i="0" u="none" strike="noStrike" cap="none">
                <a:solidFill>
                  <a:srgbClr val="223264"/>
                </a:solidFill>
                <a:latin typeface="Arial"/>
                <a:ea typeface="Arial"/>
                <a:cs typeface="Arial"/>
                <a:sym typeface="Arial"/>
              </a:rPr>
              <a:t>ollaborate with teachers and school staff to ensure that students receive high quality instruction responsive to their diverse academic, physical, social, emotional, and mental health needs</a:t>
            </a:r>
            <a:endParaRPr/>
          </a:p>
          <a:p>
            <a:pPr marL="0" lvl="0" indent="0" algn="l" rtl="0">
              <a:lnSpc>
                <a:spcPct val="115000"/>
              </a:lnSpc>
              <a:spcBef>
                <a:spcPts val="0"/>
              </a:spcBef>
              <a:spcAft>
                <a:spcPts val="0"/>
              </a:spcAft>
              <a:buSzPts val="2400"/>
              <a:buNone/>
            </a:pPr>
            <a:endParaRPr/>
          </a:p>
        </p:txBody>
      </p:sp>
      <p:sp>
        <p:nvSpPr>
          <p:cNvPr id="203" name="Google Shape;203;p19"/>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16</a:t>
            </a:fld>
            <a:endParaRPr/>
          </a:p>
        </p:txBody>
      </p:sp>
      <p:sp>
        <p:nvSpPr>
          <p:cNvPr id="204" name="Google Shape;204;p19"/>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Specialized Instructional Support Personnel (SISP)</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0"/>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17</a:t>
            </a:fld>
            <a:endParaRPr/>
          </a:p>
        </p:txBody>
      </p:sp>
      <p:sp>
        <p:nvSpPr>
          <p:cNvPr id="210" name="Google Shape;210;p20"/>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ESSA and Related Service Providers</a:t>
            </a:r>
            <a:endParaRPr/>
          </a:p>
        </p:txBody>
      </p:sp>
      <p:sp>
        <p:nvSpPr>
          <p:cNvPr id="211" name="Google Shape;211;p20"/>
          <p:cNvSpPr txBox="1"/>
          <p:nvPr/>
        </p:nvSpPr>
        <p:spPr>
          <a:xfrm>
            <a:off x="586740" y="1090851"/>
            <a:ext cx="4686300" cy="29315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23264"/>
              </a:buClr>
              <a:buSzPts val="2250"/>
              <a:buFont typeface="Arial"/>
              <a:buNone/>
            </a:pPr>
            <a:r>
              <a:rPr lang="en-US" sz="2250" b="0" i="0" u="none" strike="noStrike" cap="none">
                <a:solidFill>
                  <a:srgbClr val="223264"/>
                </a:solidFill>
                <a:latin typeface="Arial"/>
                <a:ea typeface="Arial"/>
                <a:cs typeface="Arial"/>
                <a:sym typeface="Arial"/>
              </a:rPr>
              <a:t>SISP include, but are not limited to:</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School nurses</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Speech-language pathologists</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Audiologists</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Occupational therapists</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Physical therapists</a:t>
            </a:r>
            <a:endParaRPr/>
          </a:p>
          <a:p>
            <a:pPr marL="257175" marR="0" lvl="0" indent="-257175" algn="l" rtl="0">
              <a:lnSpc>
                <a:spcPct val="100000"/>
              </a:lnSpc>
              <a:spcBef>
                <a:spcPts val="450"/>
              </a:spcBef>
              <a:spcAft>
                <a:spcPts val="0"/>
              </a:spcAft>
              <a:buClr>
                <a:srgbClr val="223264"/>
              </a:buClr>
              <a:buSzPts val="2250"/>
              <a:buFont typeface="Arial"/>
              <a:buChar char="•"/>
            </a:pPr>
            <a:r>
              <a:rPr lang="en-US" sz="2250" b="0" i="0" u="none" strike="noStrike" cap="none">
                <a:solidFill>
                  <a:srgbClr val="223264"/>
                </a:solidFill>
                <a:latin typeface="Arial"/>
                <a:ea typeface="Arial"/>
                <a:cs typeface="Arial"/>
                <a:sym typeface="Arial"/>
              </a:rPr>
              <a:t>Counselors</a:t>
            </a:r>
            <a:endParaRPr sz="1400" b="0" i="0" u="none" strike="noStrike" cap="none">
              <a:solidFill>
                <a:srgbClr val="000000"/>
              </a:solidFill>
              <a:latin typeface="Arial"/>
              <a:ea typeface="Arial"/>
              <a:cs typeface="Arial"/>
              <a:sym typeface="Arial"/>
            </a:endParaRPr>
          </a:p>
        </p:txBody>
      </p:sp>
      <p:pic>
        <p:nvPicPr>
          <p:cNvPr id="212" name="Google Shape;212;p20" descr="A picture containing person, person, small, holding&#10;&#10;Description automatically generated"/>
          <p:cNvPicPr preferRelativeResize="0"/>
          <p:nvPr/>
        </p:nvPicPr>
        <p:blipFill rotWithShape="1">
          <a:blip r:embed="rId3">
            <a:alphaModFix/>
          </a:blip>
          <a:srcRect/>
          <a:stretch/>
        </p:blipFill>
        <p:spPr>
          <a:xfrm rot="483170">
            <a:off x="5568827" y="1301842"/>
            <a:ext cx="2796887" cy="29315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1"/>
          <p:cNvSpPr txBox="1">
            <a:spLocks noGrp="1"/>
          </p:cNvSpPr>
          <p:nvPr>
            <p:ph type="body" idx="1"/>
          </p:nvPr>
        </p:nvSpPr>
        <p:spPr>
          <a:xfrm>
            <a:off x="359235" y="962818"/>
            <a:ext cx="8294915" cy="354822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000"/>
              <a:buFont typeface="Arial"/>
              <a:buNone/>
            </a:pPr>
            <a:r>
              <a:rPr lang="en-US" sz="2000" dirty="0">
                <a:solidFill>
                  <a:srgbClr val="223264"/>
                </a:solidFill>
                <a:latin typeface="Arial"/>
                <a:ea typeface="Arial"/>
                <a:cs typeface="Arial"/>
                <a:sym typeface="Arial"/>
              </a:rPr>
              <a:t>The Individuals with Disabilities Education Act (IDEA) defines related service as services</a:t>
            </a:r>
            <a:r>
              <a:rPr lang="en-US" sz="2000" b="0" i="0" u="none" strike="noStrike" cap="none" dirty="0">
                <a:solidFill>
                  <a:srgbClr val="223264"/>
                </a:solidFill>
                <a:latin typeface="Arial"/>
                <a:ea typeface="Arial"/>
                <a:cs typeface="Arial"/>
                <a:sym typeface="Arial"/>
              </a:rPr>
              <a:t> that are provided to the child, or on behalf of the child:</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a:t>
            </a:r>
            <a:r>
              <a:rPr lang="en-US" sz="2000" b="0" i="0" u="none" strike="noStrike" cap="none" dirty="0" err="1">
                <a:solidFill>
                  <a:srgbClr val="223264"/>
                </a:solidFill>
                <a:latin typeface="Arial"/>
                <a:ea typeface="Arial"/>
                <a:cs typeface="Arial"/>
                <a:sym typeface="Arial"/>
              </a:rPr>
              <a:t>i</a:t>
            </a:r>
            <a:r>
              <a:rPr lang="en-US" sz="2000" b="0" i="0" u="none" strike="noStrike" cap="none" dirty="0">
                <a:solidFill>
                  <a:srgbClr val="223264"/>
                </a:solidFill>
                <a:latin typeface="Arial"/>
                <a:ea typeface="Arial"/>
                <a:cs typeface="Arial"/>
                <a:sym typeface="Arial"/>
              </a:rPr>
              <a:t>) To advance appropriately toward attaining the annual goals;</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(ii) To be involved in and make progress in the general education curriculum in accordance with paragraph (a)(1) of this section, and to participate in extracurricular and other non-academic activities; and</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(iii) To be educated and participate with other children with disabilities and nondisabled children in the activities described in this section. [§ 300.320(a)(4)]</a:t>
            </a:r>
            <a:endParaRPr dirty="0"/>
          </a:p>
          <a:p>
            <a:pPr marL="0" lvl="0" indent="0" algn="l" rtl="0">
              <a:lnSpc>
                <a:spcPct val="115000"/>
              </a:lnSpc>
              <a:spcBef>
                <a:spcPts val="0"/>
              </a:spcBef>
              <a:spcAft>
                <a:spcPts val="0"/>
              </a:spcAft>
              <a:buSzPts val="2400"/>
              <a:buNone/>
            </a:pPr>
            <a:endParaRPr dirty="0"/>
          </a:p>
        </p:txBody>
      </p:sp>
      <p:sp>
        <p:nvSpPr>
          <p:cNvPr id="218" name="Google Shape;218;p2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18</a:t>
            </a:fld>
            <a:endParaRPr/>
          </a:p>
        </p:txBody>
      </p:sp>
      <p:sp>
        <p:nvSpPr>
          <p:cNvPr id="219" name="Google Shape;219;p2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Special Education and Related Services under IDEA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2"/>
          <p:cNvSpPr txBox="1">
            <a:spLocks noGrp="1"/>
          </p:cNvSpPr>
          <p:nvPr>
            <p:ph type="body" idx="1"/>
          </p:nvPr>
        </p:nvSpPr>
        <p:spPr>
          <a:xfrm>
            <a:off x="415636" y="962818"/>
            <a:ext cx="8294915" cy="3418682"/>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200"/>
              <a:buFont typeface="Arial"/>
              <a:buChar char="•"/>
            </a:pPr>
            <a:r>
              <a:rPr lang="en-US" sz="2200" b="0" i="0" u="none" strike="noStrike" cap="none">
                <a:solidFill>
                  <a:srgbClr val="223264"/>
                </a:solidFill>
                <a:latin typeface="Arial"/>
                <a:ea typeface="Arial"/>
                <a:cs typeface="Arial"/>
                <a:sym typeface="Arial"/>
              </a:rPr>
              <a:t>IDEA’s definition of related services should guide how a child’s IEP team considers what related services the child needs and the detail with which the team specifies them in the IEP.</a:t>
            </a:r>
            <a:endParaRPr/>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a:solidFill>
                  <a:srgbClr val="223264"/>
                </a:solidFill>
                <a:latin typeface="Arial"/>
                <a:ea typeface="Arial"/>
                <a:cs typeface="Arial"/>
                <a:sym typeface="Arial"/>
              </a:rPr>
              <a:t>The local education agency (LEA) is not required to provide a service to a child just because he/she will benefit from the service.</a:t>
            </a:r>
            <a:endParaRPr/>
          </a:p>
          <a:p>
            <a:pPr marL="0" lvl="0" indent="0" algn="l" rtl="0">
              <a:lnSpc>
                <a:spcPct val="115000"/>
              </a:lnSpc>
              <a:spcBef>
                <a:spcPts val="0"/>
              </a:spcBef>
              <a:spcAft>
                <a:spcPts val="0"/>
              </a:spcAft>
              <a:buSzPts val="2400"/>
              <a:buNone/>
            </a:pPr>
            <a:endParaRPr/>
          </a:p>
        </p:txBody>
      </p:sp>
      <p:sp>
        <p:nvSpPr>
          <p:cNvPr id="225" name="Google Shape;225;p2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19</a:t>
            </a:fld>
            <a:endParaRPr/>
          </a:p>
        </p:txBody>
      </p:sp>
      <p:sp>
        <p:nvSpPr>
          <p:cNvPr id="226" name="Google Shape;226;p22"/>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Eligibility Criteria for Services under IDEA</a:t>
            </a:r>
            <a:endParaRPr/>
          </a:p>
        </p:txBody>
      </p:sp>
      <p:pic>
        <p:nvPicPr>
          <p:cNvPr id="227" name="Google Shape;227;p22" descr="A picture containing indoor, sitting, small, table&#10;&#10;Description automatically generated"/>
          <p:cNvPicPr preferRelativeResize="0"/>
          <p:nvPr/>
        </p:nvPicPr>
        <p:blipFill rotWithShape="1">
          <a:blip r:embed="rId3">
            <a:alphaModFix/>
          </a:blip>
          <a:srcRect/>
          <a:stretch/>
        </p:blipFill>
        <p:spPr>
          <a:xfrm>
            <a:off x="6498890" y="3004936"/>
            <a:ext cx="2201178" cy="1650884"/>
          </a:xfrm>
          <a:prstGeom prst="rect">
            <a:avLst/>
          </a:prstGeom>
          <a:noFill/>
          <a:ln>
            <a:noFill/>
          </a:ln>
        </p:spPr>
      </p:pic>
      <p:sp>
        <p:nvSpPr>
          <p:cNvPr id="228" name="Google Shape;228;p22"/>
          <p:cNvSpPr txBox="1"/>
          <p:nvPr/>
        </p:nvSpPr>
        <p:spPr>
          <a:xfrm>
            <a:off x="415636" y="3193601"/>
            <a:ext cx="6114704" cy="1446509"/>
          </a:xfrm>
          <a:prstGeom prst="rect">
            <a:avLst/>
          </a:prstGeom>
          <a:noFill/>
          <a:ln>
            <a:noFill/>
          </a:ln>
        </p:spPr>
        <p:txBody>
          <a:bodyPr spcFirstLastPara="1" wrap="square" lIns="91425" tIns="45700" rIns="91425" bIns="45700" anchor="t" anchorCtr="0">
            <a:spAutoFit/>
          </a:bodyPr>
          <a:lstStyle/>
          <a:p>
            <a:pPr marL="257175" marR="0" lvl="0" indent="-257175" algn="l" rtl="0">
              <a:lnSpc>
                <a:spcPct val="100000"/>
              </a:lnSpc>
              <a:spcBef>
                <a:spcPts val="0"/>
              </a:spcBef>
              <a:spcAft>
                <a:spcPts val="0"/>
              </a:spcAft>
              <a:buClr>
                <a:srgbClr val="223264"/>
              </a:buClr>
              <a:buSzPts val="2200"/>
              <a:buFont typeface="Arial"/>
              <a:buChar char="•"/>
            </a:pPr>
            <a:r>
              <a:rPr lang="en-US" sz="2200" b="0" i="0" u="none" strike="noStrike" cap="none" dirty="0">
                <a:solidFill>
                  <a:srgbClr val="223264"/>
                </a:solidFill>
                <a:latin typeface="Arial"/>
                <a:ea typeface="Arial"/>
                <a:cs typeface="Arial"/>
                <a:sym typeface="Arial"/>
              </a:rPr>
              <a:t>The key factor in determining whether the service is necessary </a:t>
            </a:r>
            <a:r>
              <a:rPr lang="en-US" sz="2200" dirty="0">
                <a:solidFill>
                  <a:srgbClr val="223264"/>
                </a:solidFill>
              </a:rPr>
              <a:t>and</a:t>
            </a:r>
            <a:r>
              <a:rPr lang="en-US" sz="2200" b="0" i="0" u="none" strike="noStrike" cap="none" dirty="0">
                <a:solidFill>
                  <a:srgbClr val="223264"/>
                </a:solidFill>
                <a:latin typeface="Arial"/>
                <a:ea typeface="Arial"/>
                <a:cs typeface="Arial"/>
                <a:sym typeface="Arial"/>
              </a:rPr>
              <a:t> whether it enables the child to benefit from educational instruction.</a:t>
            </a:r>
            <a:endParaRPr sz="2200" b="0" i="0" u="none" strike="noStrike" cap="none" dirty="0">
              <a:solidFill>
                <a:srgbClr val="223264"/>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3"/>
          <p:cNvSpPr txBox="1">
            <a:spLocks noGrp="1"/>
          </p:cNvSpPr>
          <p:nvPr>
            <p:ph type="body" idx="1"/>
          </p:nvPr>
        </p:nvSpPr>
        <p:spPr>
          <a:xfrm>
            <a:off x="424542" y="962818"/>
            <a:ext cx="8294915" cy="347202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400"/>
              <a:buFont typeface="Arial"/>
              <a:buNone/>
            </a:pPr>
            <a:r>
              <a:rPr lang="en-US" b="0" i="0" u="none" strike="noStrike" cap="none">
                <a:solidFill>
                  <a:srgbClr val="223264"/>
                </a:solidFill>
                <a:latin typeface="Arial"/>
                <a:ea typeface="Arial"/>
                <a:cs typeface="Arial"/>
                <a:sym typeface="Arial"/>
              </a:rPr>
              <a:t>Adverse educational impact is evident when a student’s disability negatively impacts his/her:</a:t>
            </a:r>
            <a:endParaRPr/>
          </a:p>
          <a:p>
            <a:pPr marL="257175" marR="0" lvl="0" indent="-257175" algn="l" rtl="0">
              <a:lnSpc>
                <a:spcPct val="100000"/>
              </a:lnSpc>
              <a:spcBef>
                <a:spcPts val="480"/>
              </a:spcBef>
              <a:spcAft>
                <a:spcPts val="0"/>
              </a:spcAft>
              <a:buClr>
                <a:srgbClr val="223264"/>
              </a:buClr>
              <a:buSzPts val="2400"/>
              <a:buFont typeface="Arial"/>
              <a:buChar char="•"/>
            </a:pPr>
            <a:r>
              <a:rPr lang="en-US" b="0" i="0" u="none" strike="noStrike" cap="none">
                <a:solidFill>
                  <a:srgbClr val="223264"/>
                </a:solidFill>
                <a:latin typeface="Arial"/>
                <a:ea typeface="Arial"/>
                <a:cs typeface="Arial"/>
                <a:sym typeface="Arial"/>
              </a:rPr>
              <a:t>Involvement and advancement in the general education program (</a:t>
            </a:r>
            <a:r>
              <a:rPr lang="en-US" b="0" i="0" u="none" strike="noStrike" cap="none">
                <a:solidFill>
                  <a:srgbClr val="FF0000"/>
                </a:solidFill>
                <a:latin typeface="Arial"/>
                <a:ea typeface="Arial"/>
                <a:cs typeface="Arial"/>
                <a:sym typeface="Arial"/>
              </a:rPr>
              <a:t>academic impact</a:t>
            </a:r>
            <a:r>
              <a:rPr lang="en-US" b="0" i="0" u="none" strike="noStrike" cap="none">
                <a:solidFill>
                  <a:srgbClr val="223264"/>
                </a:solidFill>
                <a:latin typeface="Arial"/>
                <a:ea typeface="Arial"/>
                <a:cs typeface="Arial"/>
                <a:sym typeface="Arial"/>
              </a:rPr>
              <a:t>);</a:t>
            </a:r>
            <a:endParaRPr/>
          </a:p>
          <a:p>
            <a:pPr marL="257175" marR="0" lvl="0" indent="-257175" algn="l" rtl="0">
              <a:lnSpc>
                <a:spcPct val="100000"/>
              </a:lnSpc>
              <a:spcBef>
                <a:spcPts val="480"/>
              </a:spcBef>
              <a:spcAft>
                <a:spcPts val="0"/>
              </a:spcAft>
              <a:buClr>
                <a:srgbClr val="223264"/>
              </a:buClr>
              <a:buSzPts val="2400"/>
              <a:buFont typeface="Arial"/>
              <a:buChar char="•"/>
            </a:pPr>
            <a:r>
              <a:rPr lang="en-US" b="0" i="0" u="none" strike="noStrike" cap="none">
                <a:solidFill>
                  <a:srgbClr val="223264"/>
                </a:solidFill>
                <a:latin typeface="Arial"/>
                <a:ea typeface="Arial"/>
                <a:cs typeface="Arial"/>
                <a:sym typeface="Arial"/>
              </a:rPr>
              <a:t>Education and participation with other students without disabilities (</a:t>
            </a:r>
            <a:r>
              <a:rPr lang="en-US" b="0" i="0" u="none" strike="noStrike" cap="none">
                <a:solidFill>
                  <a:srgbClr val="FF0000"/>
                </a:solidFill>
                <a:latin typeface="Arial"/>
                <a:ea typeface="Arial"/>
                <a:cs typeface="Arial"/>
                <a:sym typeface="Arial"/>
              </a:rPr>
              <a:t>social/behavioral impact</a:t>
            </a:r>
            <a:r>
              <a:rPr lang="en-US" b="0" i="0" u="none" strike="noStrike" cap="none">
                <a:solidFill>
                  <a:srgbClr val="223264"/>
                </a:solidFill>
                <a:latin typeface="Arial"/>
                <a:ea typeface="Arial"/>
                <a:cs typeface="Arial"/>
                <a:sym typeface="Arial"/>
              </a:rPr>
              <a:t>);</a:t>
            </a:r>
            <a:endParaRPr/>
          </a:p>
          <a:p>
            <a:pPr marL="257175" marR="0" lvl="0" indent="-257175" algn="l" rtl="0">
              <a:lnSpc>
                <a:spcPct val="100000"/>
              </a:lnSpc>
              <a:spcBef>
                <a:spcPts val="480"/>
              </a:spcBef>
              <a:spcAft>
                <a:spcPts val="0"/>
              </a:spcAft>
              <a:buClr>
                <a:srgbClr val="223264"/>
              </a:buClr>
              <a:buSzPts val="2400"/>
              <a:buFont typeface="Arial"/>
              <a:buChar char="•"/>
            </a:pPr>
            <a:r>
              <a:rPr lang="en-US" b="0" i="0" u="none" strike="noStrike" cap="none">
                <a:solidFill>
                  <a:srgbClr val="223264"/>
                </a:solidFill>
                <a:latin typeface="Arial"/>
                <a:ea typeface="Arial"/>
                <a:cs typeface="Arial"/>
                <a:sym typeface="Arial"/>
              </a:rPr>
              <a:t>Participation in extracurricular and other non-academic activities (</a:t>
            </a:r>
            <a:r>
              <a:rPr lang="en-US" b="0" i="0" u="none" strike="noStrike" cap="none">
                <a:solidFill>
                  <a:srgbClr val="FF0000"/>
                </a:solidFill>
                <a:latin typeface="Arial"/>
                <a:ea typeface="Arial"/>
                <a:cs typeface="Arial"/>
                <a:sym typeface="Arial"/>
              </a:rPr>
              <a:t>vocational impact</a:t>
            </a:r>
            <a:r>
              <a:rPr lang="en-US" b="0" i="0" u="none" strike="noStrike" cap="none">
                <a:solidFill>
                  <a:srgbClr val="223264"/>
                </a:solidFill>
                <a:latin typeface="Arial"/>
                <a:ea typeface="Arial"/>
                <a:cs typeface="Arial"/>
                <a:sym typeface="Arial"/>
              </a:rPr>
              <a:t>).</a:t>
            </a:r>
            <a:endParaRPr/>
          </a:p>
          <a:p>
            <a:pPr marL="342900" lvl="0" indent="-190500" algn="l" rtl="0">
              <a:lnSpc>
                <a:spcPct val="115000"/>
              </a:lnSpc>
              <a:spcBef>
                <a:spcPts val="0"/>
              </a:spcBef>
              <a:spcAft>
                <a:spcPts val="0"/>
              </a:spcAft>
              <a:buSzPts val="2400"/>
              <a:buFont typeface="Arial"/>
              <a:buNone/>
            </a:pPr>
            <a:endParaRPr/>
          </a:p>
        </p:txBody>
      </p:sp>
      <p:sp>
        <p:nvSpPr>
          <p:cNvPr id="234" name="Google Shape;234;p2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20</a:t>
            </a:fld>
            <a:endParaRPr/>
          </a:p>
        </p:txBody>
      </p:sp>
      <p:sp>
        <p:nvSpPr>
          <p:cNvPr id="235" name="Google Shape;235;p2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Educational Impact of a Disability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4"/>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342900" lvl="0" indent="-342900" algn="l" rtl="0">
              <a:lnSpc>
                <a:spcPct val="150000"/>
              </a:lnSpc>
              <a:spcBef>
                <a:spcPts val="0"/>
              </a:spcBef>
              <a:spcAft>
                <a:spcPts val="0"/>
              </a:spcAft>
              <a:buSzPts val="2400"/>
              <a:buChar char="•"/>
            </a:pPr>
            <a:r>
              <a:rPr lang="en-US" dirty="0"/>
              <a:t>Inability to move safely around the school</a:t>
            </a:r>
          </a:p>
          <a:p>
            <a:pPr marL="342900" lvl="0" indent="-342900" algn="l" rtl="0">
              <a:lnSpc>
                <a:spcPct val="150000"/>
              </a:lnSpc>
              <a:spcBef>
                <a:spcPts val="0"/>
              </a:spcBef>
              <a:spcAft>
                <a:spcPts val="0"/>
              </a:spcAft>
              <a:buSzPts val="2400"/>
              <a:buChar char="•"/>
            </a:pPr>
            <a:r>
              <a:rPr lang="en-US" dirty="0"/>
              <a:t>Fatigue caused by low muscle tone</a:t>
            </a:r>
          </a:p>
          <a:p>
            <a:pPr marL="342900" lvl="0" indent="-342900" algn="l" rtl="0">
              <a:lnSpc>
                <a:spcPct val="150000"/>
              </a:lnSpc>
              <a:spcBef>
                <a:spcPts val="0"/>
              </a:spcBef>
              <a:spcAft>
                <a:spcPts val="0"/>
              </a:spcAft>
              <a:buSzPts val="2400"/>
              <a:buChar char="•"/>
            </a:pPr>
            <a:r>
              <a:rPr lang="en-US" dirty="0"/>
              <a:t>Poor handwriting</a:t>
            </a:r>
          </a:p>
          <a:p>
            <a:pPr marL="342900" lvl="0" indent="-342900" algn="l" rtl="0">
              <a:lnSpc>
                <a:spcPct val="150000"/>
              </a:lnSpc>
              <a:spcBef>
                <a:spcPts val="0"/>
              </a:spcBef>
              <a:spcAft>
                <a:spcPts val="0"/>
              </a:spcAft>
              <a:buSzPts val="2400"/>
              <a:buChar char="•"/>
            </a:pPr>
            <a:r>
              <a:rPr lang="en-US" dirty="0"/>
              <a:t>Limited or no access to activities with peers</a:t>
            </a:r>
          </a:p>
        </p:txBody>
      </p:sp>
      <p:sp>
        <p:nvSpPr>
          <p:cNvPr id="241" name="Google Shape;241;p24"/>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21</a:t>
            </a:fld>
            <a:endParaRPr/>
          </a:p>
        </p:txBody>
      </p:sp>
      <p:sp>
        <p:nvSpPr>
          <p:cNvPr id="242" name="Google Shape;242;p24"/>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Adverse Educational Impact of Physical Deficits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5"/>
          <p:cNvSpPr txBox="1">
            <a:spLocks noGrp="1"/>
          </p:cNvSpPr>
          <p:nvPr>
            <p:ph type="body" idx="1"/>
          </p:nvPr>
        </p:nvSpPr>
        <p:spPr>
          <a:xfrm>
            <a:off x="359235" y="796475"/>
            <a:ext cx="8294915" cy="3759341"/>
          </a:xfrm>
          <a:prstGeom prst="rect">
            <a:avLst/>
          </a:prstGeom>
          <a:noFill/>
          <a:ln>
            <a:noFill/>
          </a:ln>
        </p:spPr>
        <p:txBody>
          <a:bodyPr spcFirstLastPara="1" wrap="square" lIns="91425" tIns="91425" rIns="91425" bIns="91425" anchor="t" anchorCtr="0">
            <a:noAutofit/>
          </a:bodyPr>
          <a:lstStyle/>
          <a:p>
            <a:pPr marL="257175" marR="0" lvl="0" indent="-257175" algn="l" rtl="0">
              <a:lnSpc>
                <a:spcPct val="150000"/>
              </a:lnSpc>
              <a:spcBef>
                <a:spcPts val="480"/>
              </a:spcBef>
              <a:spcAft>
                <a:spcPts val="0"/>
              </a:spcAft>
              <a:buClr>
                <a:srgbClr val="223264"/>
              </a:buClr>
              <a:buSzPts val="2400"/>
              <a:buFont typeface="Arial"/>
              <a:buChar char="•"/>
            </a:pPr>
            <a:r>
              <a:rPr lang="en-US" sz="2400" b="0" i="0" u="none" strike="noStrike" cap="none" dirty="0">
                <a:solidFill>
                  <a:srgbClr val="223264"/>
                </a:solidFill>
                <a:latin typeface="Arial"/>
                <a:ea typeface="Arial"/>
                <a:cs typeface="Arial"/>
                <a:sym typeface="Arial"/>
              </a:rPr>
              <a:t>Difficulty copying from the board</a:t>
            </a:r>
            <a:endParaRPr dirty="0"/>
          </a:p>
          <a:p>
            <a:pPr marL="257175" marR="0" lvl="0" indent="-257175" algn="l" rtl="0">
              <a:lnSpc>
                <a:spcPct val="150000"/>
              </a:lnSpc>
              <a:spcBef>
                <a:spcPts val="480"/>
              </a:spcBef>
              <a:spcAft>
                <a:spcPts val="0"/>
              </a:spcAft>
              <a:buClr>
                <a:srgbClr val="223264"/>
              </a:buClr>
              <a:buSzPts val="2400"/>
              <a:buFont typeface="Arial"/>
              <a:buChar char="•"/>
            </a:pPr>
            <a:r>
              <a:rPr lang="en-US" sz="2400" b="0" i="0" u="none" strike="noStrike" cap="none" dirty="0">
                <a:solidFill>
                  <a:srgbClr val="223264"/>
                </a:solidFill>
                <a:latin typeface="Arial"/>
                <a:ea typeface="Arial"/>
                <a:cs typeface="Arial"/>
                <a:sym typeface="Arial"/>
              </a:rPr>
              <a:t>Poor organizational skills</a:t>
            </a:r>
            <a:endParaRPr dirty="0"/>
          </a:p>
          <a:p>
            <a:pPr marL="257175" marR="0" lvl="0" indent="-257175" algn="l" rtl="0">
              <a:lnSpc>
                <a:spcPct val="150000"/>
              </a:lnSpc>
              <a:spcBef>
                <a:spcPts val="480"/>
              </a:spcBef>
              <a:spcAft>
                <a:spcPts val="0"/>
              </a:spcAft>
              <a:buClr>
                <a:srgbClr val="223264"/>
              </a:buClr>
              <a:buSzPts val="2400"/>
              <a:buFont typeface="Arial"/>
              <a:buChar char="•"/>
            </a:pPr>
            <a:r>
              <a:rPr lang="en-US" sz="2400" b="0" i="0" u="none" strike="noStrike" cap="none" dirty="0">
                <a:solidFill>
                  <a:srgbClr val="223264"/>
                </a:solidFill>
                <a:latin typeface="Arial"/>
                <a:ea typeface="Arial"/>
                <a:cs typeface="Arial"/>
                <a:sym typeface="Arial"/>
              </a:rPr>
              <a:t>Dependency on others for self-care skills (dressing, toileting, feeding, etc.)</a:t>
            </a:r>
            <a:endParaRPr dirty="0"/>
          </a:p>
          <a:p>
            <a:pPr marL="257175" marR="0" lvl="0" indent="-257175" algn="l" rtl="0">
              <a:lnSpc>
                <a:spcPct val="150000"/>
              </a:lnSpc>
              <a:spcBef>
                <a:spcPts val="480"/>
              </a:spcBef>
              <a:spcAft>
                <a:spcPts val="0"/>
              </a:spcAft>
              <a:buClr>
                <a:srgbClr val="223264"/>
              </a:buClr>
              <a:buSzPts val="2400"/>
              <a:buFont typeface="Arial"/>
              <a:buChar char="•"/>
            </a:pPr>
            <a:r>
              <a:rPr lang="en-US" sz="2400" b="0" i="0" u="none" strike="noStrike" cap="none" dirty="0">
                <a:solidFill>
                  <a:srgbClr val="223264"/>
                </a:solidFill>
                <a:latin typeface="Arial"/>
                <a:ea typeface="Arial"/>
                <a:cs typeface="Arial"/>
                <a:sym typeface="Arial"/>
              </a:rPr>
              <a:t>Anxiety</a:t>
            </a:r>
            <a:endParaRPr dirty="0"/>
          </a:p>
          <a:p>
            <a:pPr marL="257175" marR="0" lvl="0" indent="-257175" algn="l" rtl="0">
              <a:lnSpc>
                <a:spcPct val="150000"/>
              </a:lnSpc>
              <a:spcBef>
                <a:spcPts val="480"/>
              </a:spcBef>
              <a:spcAft>
                <a:spcPts val="0"/>
              </a:spcAft>
              <a:buClr>
                <a:srgbClr val="223264"/>
              </a:buClr>
              <a:buSzPts val="2400"/>
              <a:buFont typeface="Arial"/>
              <a:buChar char="•"/>
            </a:pPr>
            <a:r>
              <a:rPr lang="en-US" sz="2400" b="0" i="0" u="none" strike="noStrike" cap="none" dirty="0">
                <a:solidFill>
                  <a:srgbClr val="223264"/>
                </a:solidFill>
                <a:latin typeface="Arial"/>
                <a:ea typeface="Arial"/>
                <a:cs typeface="Arial"/>
                <a:sym typeface="Arial"/>
              </a:rPr>
              <a:t>Poor grades</a:t>
            </a:r>
            <a:endParaRPr dirty="0"/>
          </a:p>
          <a:p>
            <a:pPr marL="342900" lvl="0" indent="-190500" algn="l" rtl="0">
              <a:lnSpc>
                <a:spcPct val="115000"/>
              </a:lnSpc>
              <a:spcBef>
                <a:spcPts val="0"/>
              </a:spcBef>
              <a:spcAft>
                <a:spcPts val="0"/>
              </a:spcAft>
              <a:buSzPts val="2400"/>
              <a:buFont typeface="Arial"/>
              <a:buNone/>
            </a:pPr>
            <a:endParaRPr dirty="0"/>
          </a:p>
        </p:txBody>
      </p:sp>
      <p:sp>
        <p:nvSpPr>
          <p:cNvPr id="248" name="Google Shape;248;p2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22</a:t>
            </a:fld>
            <a:endParaRPr/>
          </a:p>
        </p:txBody>
      </p:sp>
      <p:sp>
        <p:nvSpPr>
          <p:cNvPr id="249" name="Google Shape;249;p25"/>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Adverse Educational Impact of Occupational Deficits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6"/>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342900" lvl="0" indent="-342900" algn="l" rtl="0">
              <a:lnSpc>
                <a:spcPct val="100000"/>
              </a:lnSpc>
              <a:spcBef>
                <a:spcPts val="0"/>
              </a:spcBef>
              <a:spcAft>
                <a:spcPts val="0"/>
              </a:spcAft>
              <a:buSzPts val="2400"/>
              <a:buChar char="•"/>
            </a:pPr>
            <a:r>
              <a:rPr lang="en-US"/>
              <a:t>Inability to communicate with peers and teachers</a:t>
            </a:r>
            <a:endParaRPr/>
          </a:p>
          <a:p>
            <a:pPr marL="342900" lvl="0" indent="-342900" algn="l" rtl="0">
              <a:lnSpc>
                <a:spcPct val="100000"/>
              </a:lnSpc>
              <a:spcBef>
                <a:spcPts val="1600"/>
              </a:spcBef>
              <a:spcAft>
                <a:spcPts val="0"/>
              </a:spcAft>
              <a:buSzPts val="2400"/>
              <a:buChar char="•"/>
            </a:pPr>
            <a:r>
              <a:rPr lang="en-US"/>
              <a:t>Difficulty processing written and oral language</a:t>
            </a:r>
            <a:endParaRPr/>
          </a:p>
          <a:p>
            <a:pPr marL="342900" lvl="0" indent="-342900" algn="l" rtl="0">
              <a:lnSpc>
                <a:spcPct val="100000"/>
              </a:lnSpc>
              <a:spcBef>
                <a:spcPts val="1600"/>
              </a:spcBef>
              <a:spcAft>
                <a:spcPts val="0"/>
              </a:spcAft>
              <a:buSzPts val="2400"/>
              <a:buChar char="•"/>
            </a:pPr>
            <a:r>
              <a:rPr lang="en-US"/>
              <a:t>Difficulty following directions</a:t>
            </a:r>
            <a:endParaRPr/>
          </a:p>
          <a:p>
            <a:pPr marL="342900" lvl="0" indent="-342900" algn="l" rtl="0">
              <a:lnSpc>
                <a:spcPct val="100000"/>
              </a:lnSpc>
              <a:spcBef>
                <a:spcPts val="1600"/>
              </a:spcBef>
              <a:spcAft>
                <a:spcPts val="0"/>
              </a:spcAft>
              <a:buSzPts val="2400"/>
              <a:buChar char="•"/>
            </a:pPr>
            <a:r>
              <a:rPr lang="en-US"/>
              <a:t>Inability to express functional wants and needs</a:t>
            </a:r>
            <a:endParaRPr/>
          </a:p>
        </p:txBody>
      </p:sp>
      <p:sp>
        <p:nvSpPr>
          <p:cNvPr id="255" name="Google Shape;255;p2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23</a:t>
            </a:fld>
            <a:endParaRPr/>
          </a:p>
        </p:txBody>
      </p:sp>
      <p:sp>
        <p:nvSpPr>
          <p:cNvPr id="256" name="Google Shape;256;p2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Adverse Educational Impact of Speech/Language Deficits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7"/>
          <p:cNvSpPr txBox="1">
            <a:spLocks noGrp="1"/>
          </p:cNvSpPr>
          <p:nvPr>
            <p:ph type="body" idx="1"/>
          </p:nvPr>
        </p:nvSpPr>
        <p:spPr>
          <a:xfrm>
            <a:off x="423728" y="1092425"/>
            <a:ext cx="8153829" cy="343171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400"/>
              <a:buFont typeface="Arial"/>
              <a:buNone/>
            </a:pPr>
            <a:r>
              <a:rPr lang="en-US" b="0" i="0" u="none" strike="noStrike" cap="none" dirty="0">
                <a:solidFill>
                  <a:srgbClr val="223264"/>
                </a:solidFill>
                <a:latin typeface="Arial"/>
                <a:ea typeface="Arial"/>
                <a:cs typeface="Arial"/>
                <a:sym typeface="Arial"/>
              </a:rPr>
              <a:t>Generally, a diagnosis from a health care professional using criteria from the Diagnostic and Statistical Manual of Mental Disorders (DSM) and/or International Statistical Classification of Diseases and Related Health Problems (ICD-</a:t>
            </a:r>
            <a:r>
              <a:rPr lang="en-US" dirty="0">
                <a:solidFill>
                  <a:srgbClr val="223264"/>
                </a:solidFill>
              </a:rPr>
              <a:t>10</a:t>
            </a:r>
            <a:r>
              <a:rPr lang="en-US" b="0" i="0" u="none" strike="noStrike" cap="none" dirty="0">
                <a:solidFill>
                  <a:srgbClr val="223264"/>
                </a:solidFill>
                <a:latin typeface="Arial"/>
                <a:ea typeface="Arial"/>
                <a:cs typeface="Arial"/>
                <a:sym typeface="Arial"/>
              </a:rPr>
              <a:t> Codes) is not required to determine special education eligibility, nor is such diagnosis alone sufficient to determine eligibility for special education. </a:t>
            </a:r>
            <a:endParaRPr dirty="0"/>
          </a:p>
          <a:p>
            <a:pPr marL="342900" lvl="0" indent="-190500" algn="l" rtl="0">
              <a:lnSpc>
                <a:spcPct val="115000"/>
              </a:lnSpc>
              <a:spcBef>
                <a:spcPts val="0"/>
              </a:spcBef>
              <a:spcAft>
                <a:spcPts val="0"/>
              </a:spcAft>
              <a:buSzPts val="2400"/>
              <a:buFont typeface="Arial"/>
              <a:buNone/>
            </a:pPr>
            <a:endParaRPr dirty="0"/>
          </a:p>
        </p:txBody>
      </p:sp>
      <p:sp>
        <p:nvSpPr>
          <p:cNvPr id="262" name="Google Shape;262;p2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24</a:t>
            </a:fld>
            <a:endParaRPr/>
          </a:p>
        </p:txBody>
      </p:sp>
      <p:sp>
        <p:nvSpPr>
          <p:cNvPr id="263" name="Google Shape;263;p27"/>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Diagnosis vs. Eligibility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8"/>
          <p:cNvSpPr txBox="1">
            <a:spLocks noGrp="1"/>
          </p:cNvSpPr>
          <p:nvPr>
            <p:ph type="body" idx="1"/>
          </p:nvPr>
        </p:nvSpPr>
        <p:spPr>
          <a:xfrm>
            <a:off x="415637" y="1152525"/>
            <a:ext cx="4895503"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400"/>
              <a:buFont typeface="Arial"/>
              <a:buNone/>
            </a:pPr>
            <a:r>
              <a:rPr lang="en-US" sz="2400" b="0" i="0" u="none" strike="noStrike" cap="none">
                <a:solidFill>
                  <a:srgbClr val="223264"/>
                </a:solidFill>
                <a:latin typeface="Arial"/>
                <a:ea typeface="Arial"/>
                <a:cs typeface="Arial"/>
                <a:sym typeface="Arial"/>
              </a:rPr>
              <a:t>When diagnostic or prescriptive information from a health care professional is available to the public agency, the team must consider the information when making an eligibility determination for special education. </a:t>
            </a:r>
            <a:endParaRPr/>
          </a:p>
          <a:p>
            <a:pPr marL="342900" lvl="0" indent="-190500" algn="l" rtl="0">
              <a:lnSpc>
                <a:spcPct val="115000"/>
              </a:lnSpc>
              <a:spcBef>
                <a:spcPts val="0"/>
              </a:spcBef>
              <a:spcAft>
                <a:spcPts val="0"/>
              </a:spcAft>
              <a:buSzPts val="2400"/>
              <a:buFont typeface="Arial"/>
              <a:buNone/>
            </a:pPr>
            <a:endParaRPr/>
          </a:p>
        </p:txBody>
      </p:sp>
      <p:sp>
        <p:nvSpPr>
          <p:cNvPr id="269" name="Google Shape;269;p28"/>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25</a:t>
            </a:fld>
            <a:endParaRPr/>
          </a:p>
        </p:txBody>
      </p:sp>
      <p:sp>
        <p:nvSpPr>
          <p:cNvPr id="270" name="Google Shape;270;p28"/>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Diagnosis vs. Eligibility</a:t>
            </a:r>
            <a:endParaRPr/>
          </a:p>
        </p:txBody>
      </p:sp>
      <p:pic>
        <p:nvPicPr>
          <p:cNvPr id="271" name="Google Shape;271;p28" descr="A picture containing drawing&#10;&#10;Description automatically generated"/>
          <p:cNvPicPr preferRelativeResize="0"/>
          <p:nvPr/>
        </p:nvPicPr>
        <p:blipFill rotWithShape="1">
          <a:blip r:embed="rId3">
            <a:alphaModFix/>
          </a:blip>
          <a:srcRect/>
          <a:stretch/>
        </p:blipFill>
        <p:spPr>
          <a:xfrm>
            <a:off x="5349028" y="1276351"/>
            <a:ext cx="3305122" cy="246507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9"/>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26</a:t>
            </a:fld>
            <a:endParaRPr/>
          </a:p>
        </p:txBody>
      </p:sp>
      <p:sp>
        <p:nvSpPr>
          <p:cNvPr id="277" name="Google Shape;277;p29"/>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Determining the Need for Related Services</a:t>
            </a:r>
            <a:endParaRPr/>
          </a:p>
        </p:txBody>
      </p:sp>
      <p:pic>
        <p:nvPicPr>
          <p:cNvPr id="278" name="Google Shape;278;p29"/>
          <p:cNvPicPr preferRelativeResize="0"/>
          <p:nvPr/>
        </p:nvPicPr>
        <p:blipFill rotWithShape="1">
          <a:blip r:embed="rId3">
            <a:alphaModFix/>
          </a:blip>
          <a:srcRect/>
          <a:stretch/>
        </p:blipFill>
        <p:spPr>
          <a:xfrm>
            <a:off x="339596" y="927340"/>
            <a:ext cx="8108508" cy="413780"/>
          </a:xfrm>
          <a:prstGeom prst="rect">
            <a:avLst/>
          </a:prstGeom>
          <a:noFill/>
          <a:ln>
            <a:noFill/>
          </a:ln>
        </p:spPr>
      </p:pic>
      <p:pic>
        <p:nvPicPr>
          <p:cNvPr id="279" name="Google Shape;279;p29"/>
          <p:cNvPicPr preferRelativeResize="0"/>
          <p:nvPr/>
        </p:nvPicPr>
        <p:blipFill rotWithShape="1">
          <a:blip r:embed="rId4">
            <a:alphaModFix/>
          </a:blip>
          <a:srcRect/>
          <a:stretch/>
        </p:blipFill>
        <p:spPr>
          <a:xfrm>
            <a:off x="339596" y="1480471"/>
            <a:ext cx="8108507" cy="284872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0"/>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250"/>
              <a:buFont typeface="Arial"/>
              <a:buNone/>
            </a:pPr>
            <a:r>
              <a:rPr lang="en-US" sz="2250" b="0" i="0" u="none" strike="noStrike" cap="none">
                <a:solidFill>
                  <a:srgbClr val="223264"/>
                </a:solidFill>
                <a:latin typeface="Arial"/>
                <a:ea typeface="Arial"/>
                <a:cs typeface="Arial"/>
                <a:sym typeface="Arial"/>
              </a:rPr>
              <a:t>The IEP Committee should consider the level of expertise needed to address educational goals. Consider the following questions:</a:t>
            </a:r>
            <a:endParaRPr/>
          </a:p>
          <a:p>
            <a:pPr marL="385763" marR="0" lvl="0" indent="-385763" algn="l" rtl="0">
              <a:lnSpc>
                <a:spcPct val="100000"/>
              </a:lnSpc>
              <a:spcBef>
                <a:spcPts val="450"/>
              </a:spcBef>
              <a:spcAft>
                <a:spcPts val="0"/>
              </a:spcAft>
              <a:buClr>
                <a:srgbClr val="223264"/>
              </a:buClr>
              <a:buSzPts val="2250"/>
              <a:buFont typeface="Arial"/>
              <a:buAutoNum type="arabicPeriod"/>
            </a:pPr>
            <a:r>
              <a:rPr lang="en-US" sz="2250" b="0" i="0" u="none" strike="noStrike" cap="none">
                <a:solidFill>
                  <a:srgbClr val="223264"/>
                </a:solidFill>
                <a:latin typeface="Arial"/>
                <a:ea typeface="Arial"/>
                <a:cs typeface="Arial"/>
                <a:sym typeface="Arial"/>
              </a:rPr>
              <a:t>Can the goals be addressed with adaptations and modifications to the classroom environment or curriculum?</a:t>
            </a:r>
            <a:endParaRPr/>
          </a:p>
          <a:p>
            <a:pPr marL="385763" marR="0" lvl="0" indent="-385763" algn="l" rtl="0">
              <a:lnSpc>
                <a:spcPct val="100000"/>
              </a:lnSpc>
              <a:spcBef>
                <a:spcPts val="450"/>
              </a:spcBef>
              <a:spcAft>
                <a:spcPts val="0"/>
              </a:spcAft>
              <a:buClr>
                <a:srgbClr val="223264"/>
              </a:buClr>
              <a:buSzPts val="2250"/>
              <a:buFont typeface="Arial"/>
              <a:buAutoNum type="arabicPeriod"/>
            </a:pPr>
            <a:r>
              <a:rPr lang="en-US" sz="2250" b="0" i="0" u="none" strike="noStrike" cap="none">
                <a:solidFill>
                  <a:srgbClr val="223264"/>
                </a:solidFill>
                <a:latin typeface="Arial"/>
                <a:ea typeface="Arial"/>
                <a:cs typeface="Arial"/>
                <a:sym typeface="Arial"/>
              </a:rPr>
              <a:t>Can the goals be addressed by classroom instructional staff using typical educational strategies with a reasonable expectation of success?</a:t>
            </a:r>
            <a:endParaRPr/>
          </a:p>
          <a:p>
            <a:pPr marL="342900" lvl="0" indent="-190500" algn="l" rtl="0">
              <a:lnSpc>
                <a:spcPct val="115000"/>
              </a:lnSpc>
              <a:spcBef>
                <a:spcPts val="0"/>
              </a:spcBef>
              <a:spcAft>
                <a:spcPts val="0"/>
              </a:spcAft>
              <a:buSzPts val="2400"/>
              <a:buFont typeface="Arial"/>
              <a:buNone/>
            </a:pPr>
            <a:endParaRPr/>
          </a:p>
        </p:txBody>
      </p:sp>
      <p:sp>
        <p:nvSpPr>
          <p:cNvPr id="285" name="Google Shape;285;p30"/>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27</a:t>
            </a:fld>
            <a:endParaRPr/>
          </a:p>
        </p:txBody>
      </p:sp>
      <p:sp>
        <p:nvSpPr>
          <p:cNvPr id="286" name="Google Shape;286;p30"/>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Continuum of Service Delivery Options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1"/>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385763" marR="0" lvl="0" indent="-385763" algn="l" rtl="0">
              <a:lnSpc>
                <a:spcPct val="100000"/>
              </a:lnSpc>
              <a:spcBef>
                <a:spcPts val="0"/>
              </a:spcBef>
              <a:spcAft>
                <a:spcPts val="0"/>
              </a:spcAft>
              <a:buClr>
                <a:srgbClr val="223264"/>
              </a:buClr>
              <a:buSzPts val="2250"/>
              <a:buFont typeface="Arial"/>
              <a:buAutoNum type="arabicPeriod" startAt="3"/>
            </a:pPr>
            <a:r>
              <a:rPr lang="en-US" sz="2250" b="0" i="0" u="none" strike="noStrike" cap="none">
                <a:solidFill>
                  <a:srgbClr val="223264"/>
                </a:solidFill>
                <a:latin typeface="Arial"/>
                <a:ea typeface="Arial"/>
                <a:cs typeface="Arial"/>
                <a:sym typeface="Arial"/>
              </a:rPr>
              <a:t>Can the goals be addressed with consultation and guidance from the therapist?</a:t>
            </a:r>
            <a:endParaRPr/>
          </a:p>
          <a:p>
            <a:pPr marL="385763" marR="0" lvl="0" indent="-385763" algn="l" rtl="0">
              <a:lnSpc>
                <a:spcPct val="100000"/>
              </a:lnSpc>
              <a:spcBef>
                <a:spcPts val="450"/>
              </a:spcBef>
              <a:spcAft>
                <a:spcPts val="0"/>
              </a:spcAft>
              <a:buClr>
                <a:srgbClr val="223264"/>
              </a:buClr>
              <a:buSzPts val="2250"/>
              <a:buFont typeface="Arial"/>
              <a:buAutoNum type="arabicPeriod" startAt="3"/>
            </a:pPr>
            <a:r>
              <a:rPr lang="en-US" sz="2250" b="0" i="0" u="none" strike="noStrike" cap="none">
                <a:solidFill>
                  <a:srgbClr val="223264"/>
                </a:solidFill>
                <a:latin typeface="Arial"/>
                <a:ea typeface="Arial"/>
                <a:cs typeface="Arial"/>
                <a:sym typeface="Arial"/>
              </a:rPr>
              <a:t>Can the classroom instructional staff conduct activities designed by the therapist with a reasonable expectation of success?</a:t>
            </a:r>
            <a:endParaRPr/>
          </a:p>
          <a:p>
            <a:pPr marL="385763" marR="0" lvl="0" indent="-385763" algn="l" rtl="0">
              <a:lnSpc>
                <a:spcPct val="100000"/>
              </a:lnSpc>
              <a:spcBef>
                <a:spcPts val="450"/>
              </a:spcBef>
              <a:spcAft>
                <a:spcPts val="0"/>
              </a:spcAft>
              <a:buClr>
                <a:srgbClr val="223264"/>
              </a:buClr>
              <a:buSzPts val="2250"/>
              <a:buFont typeface="Arial"/>
              <a:buAutoNum type="arabicPeriod" startAt="3"/>
            </a:pPr>
            <a:r>
              <a:rPr lang="en-US" sz="2250" b="0" i="0" u="none" strike="noStrike" cap="none">
                <a:solidFill>
                  <a:srgbClr val="223264"/>
                </a:solidFill>
                <a:latin typeface="Arial"/>
                <a:ea typeface="Arial"/>
                <a:cs typeface="Arial"/>
                <a:sym typeface="Arial"/>
              </a:rPr>
              <a:t>Can activities designed to address educational goals be delivered to the student only by a licensed professional therapist?</a:t>
            </a:r>
            <a:endParaRPr/>
          </a:p>
          <a:p>
            <a:pPr marL="342900" lvl="0" indent="-190500" algn="l" rtl="0">
              <a:lnSpc>
                <a:spcPct val="115000"/>
              </a:lnSpc>
              <a:spcBef>
                <a:spcPts val="0"/>
              </a:spcBef>
              <a:spcAft>
                <a:spcPts val="0"/>
              </a:spcAft>
              <a:buSzPts val="2400"/>
              <a:buFont typeface="Arial"/>
              <a:buNone/>
            </a:pPr>
            <a:endParaRPr/>
          </a:p>
        </p:txBody>
      </p:sp>
      <p:sp>
        <p:nvSpPr>
          <p:cNvPr id="292" name="Google Shape;292;p3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28</a:t>
            </a:fld>
            <a:endParaRPr/>
          </a:p>
        </p:txBody>
      </p:sp>
      <p:sp>
        <p:nvSpPr>
          <p:cNvPr id="293" name="Google Shape;293;p3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Continuum of Service Delivery Options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2"/>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600"/>
              <a:buFont typeface="Arial"/>
              <a:buChar char="•"/>
            </a:pPr>
            <a:r>
              <a:rPr lang="en-US" sz="2600" b="0" i="0" u="none" strike="noStrike" cap="none">
                <a:solidFill>
                  <a:srgbClr val="223264"/>
                </a:solidFill>
                <a:latin typeface="Arial"/>
                <a:ea typeface="Arial"/>
                <a:cs typeface="Arial"/>
                <a:sym typeface="Arial"/>
              </a:rPr>
              <a:t>The IEP Committee determines the needs of the student based on assessment data.</a:t>
            </a:r>
            <a:endParaRPr/>
          </a:p>
          <a:p>
            <a:pPr marL="257175" marR="0" lvl="0" indent="-257175" algn="l" rtl="0">
              <a:lnSpc>
                <a:spcPct val="100000"/>
              </a:lnSpc>
              <a:spcBef>
                <a:spcPts val="520"/>
              </a:spcBef>
              <a:spcAft>
                <a:spcPts val="0"/>
              </a:spcAft>
              <a:buClr>
                <a:srgbClr val="223264"/>
              </a:buClr>
              <a:buSzPts val="2600"/>
              <a:buFont typeface="Arial"/>
              <a:buChar char="•"/>
            </a:pPr>
            <a:r>
              <a:rPr lang="en-US" sz="2600" b="0" i="0" u="none" strike="noStrike" cap="none">
                <a:solidFill>
                  <a:srgbClr val="223264"/>
                </a:solidFill>
                <a:latin typeface="Arial"/>
                <a:ea typeface="Arial"/>
                <a:cs typeface="Arial"/>
                <a:sym typeface="Arial"/>
              </a:rPr>
              <a:t>The committee then determines who will provide the service.</a:t>
            </a:r>
            <a:endParaRPr/>
          </a:p>
          <a:p>
            <a:pPr marL="257175" marR="0" lvl="0" indent="-257175" algn="l" rtl="0">
              <a:lnSpc>
                <a:spcPct val="100000"/>
              </a:lnSpc>
              <a:spcBef>
                <a:spcPts val="520"/>
              </a:spcBef>
              <a:spcAft>
                <a:spcPts val="0"/>
              </a:spcAft>
              <a:buClr>
                <a:srgbClr val="223264"/>
              </a:buClr>
              <a:buSzPts val="2600"/>
              <a:buFont typeface="Arial"/>
              <a:buChar char="•"/>
            </a:pPr>
            <a:r>
              <a:rPr lang="en-US" sz="2600" b="0" i="0" u="none" strike="noStrike" cap="none">
                <a:solidFill>
                  <a:srgbClr val="223264"/>
                </a:solidFill>
                <a:latin typeface="Arial"/>
                <a:ea typeface="Arial"/>
                <a:cs typeface="Arial"/>
                <a:sym typeface="Arial"/>
              </a:rPr>
              <a:t>The committee should consider all strategies and resources available including, but not limited to, a related service.</a:t>
            </a:r>
            <a:endParaRPr/>
          </a:p>
          <a:p>
            <a:pPr marL="0" lvl="0" indent="0" algn="l" rtl="0">
              <a:lnSpc>
                <a:spcPct val="115000"/>
              </a:lnSpc>
              <a:spcBef>
                <a:spcPts val="0"/>
              </a:spcBef>
              <a:spcAft>
                <a:spcPts val="0"/>
              </a:spcAft>
              <a:buSzPts val="2400"/>
              <a:buNone/>
            </a:pPr>
            <a:endParaRPr/>
          </a:p>
        </p:txBody>
      </p:sp>
      <p:sp>
        <p:nvSpPr>
          <p:cNvPr id="299" name="Google Shape;299;p3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29</a:t>
            </a:fld>
            <a:endParaRPr/>
          </a:p>
        </p:txBody>
      </p:sp>
      <p:sp>
        <p:nvSpPr>
          <p:cNvPr id="300" name="Google Shape;300;p32"/>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Who Provides the Services?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3"/>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325"/>
              <a:buFont typeface="Arial"/>
              <a:buChar char="•"/>
            </a:pPr>
            <a:r>
              <a:rPr lang="en-US" sz="2325" b="0" i="0" u="none" strike="noStrike" cap="none">
                <a:solidFill>
                  <a:srgbClr val="223264"/>
                </a:solidFill>
                <a:latin typeface="Arial"/>
                <a:ea typeface="Arial"/>
                <a:cs typeface="Arial"/>
                <a:sym typeface="Arial"/>
              </a:rPr>
              <a:t>Even when a student is disabled and needs specifically designed instruction, the child does not automatically receive related services.</a:t>
            </a:r>
            <a:endParaRPr/>
          </a:p>
          <a:p>
            <a:pPr marL="257175" marR="0" lvl="0" indent="-257175" algn="l" rtl="0">
              <a:lnSpc>
                <a:spcPct val="100000"/>
              </a:lnSpc>
              <a:spcBef>
                <a:spcPts val="465"/>
              </a:spcBef>
              <a:spcAft>
                <a:spcPts val="0"/>
              </a:spcAft>
              <a:buClr>
                <a:srgbClr val="223264"/>
              </a:buClr>
              <a:buSzPts val="2325"/>
              <a:buFont typeface="Arial"/>
              <a:buChar char="•"/>
            </a:pPr>
            <a:r>
              <a:rPr lang="en-US" sz="2325" b="0" i="0" u="none" strike="noStrike" cap="none">
                <a:solidFill>
                  <a:srgbClr val="223264"/>
                </a:solidFill>
                <a:latin typeface="Arial"/>
                <a:ea typeface="Arial"/>
                <a:cs typeface="Arial"/>
                <a:sym typeface="Arial"/>
              </a:rPr>
              <a:t>The services become part of the student’s IEP when the IEP Committee determines they are needed for the student to benefit from special education and the needs are so severe that they cannot be served by his/her teacher(s). </a:t>
            </a:r>
            <a:endParaRPr/>
          </a:p>
          <a:p>
            <a:pPr marL="342900" lvl="0" indent="-190500" algn="l" rtl="0">
              <a:lnSpc>
                <a:spcPct val="115000"/>
              </a:lnSpc>
              <a:spcBef>
                <a:spcPts val="0"/>
              </a:spcBef>
              <a:spcAft>
                <a:spcPts val="0"/>
              </a:spcAft>
              <a:buSzPts val="2400"/>
              <a:buFont typeface="Arial"/>
              <a:buNone/>
            </a:pPr>
            <a:endParaRPr/>
          </a:p>
        </p:txBody>
      </p:sp>
      <p:sp>
        <p:nvSpPr>
          <p:cNvPr id="306" name="Google Shape;306;p3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30</a:t>
            </a:fld>
            <a:endParaRPr/>
          </a:p>
        </p:txBody>
      </p:sp>
      <p:sp>
        <p:nvSpPr>
          <p:cNvPr id="307" name="Google Shape;307;p3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Who Provides the Services?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646850-7816-4275-BA80-35EB941158F4}"/>
              </a:ext>
            </a:extLst>
          </p:cNvPr>
          <p:cNvSpPr>
            <a:spLocks noGrp="1"/>
          </p:cNvSpPr>
          <p:nvPr>
            <p:ph type="body" idx="1"/>
          </p:nvPr>
        </p:nvSpPr>
        <p:spPr>
          <a:xfrm>
            <a:off x="359235" y="804567"/>
            <a:ext cx="8294915" cy="3217863"/>
          </a:xfrm>
        </p:spPr>
        <p:txBody>
          <a:bodyPr/>
          <a:lstStyle/>
          <a:p>
            <a:pPr marL="76200" indent="0" algn="just">
              <a:buNone/>
            </a:pPr>
            <a:r>
              <a:rPr lang="en-US" sz="1800" b="1" i="0" dirty="0">
                <a:solidFill>
                  <a:srgbClr val="000000"/>
                </a:solidFill>
                <a:effectLst/>
                <a:latin typeface="Arial" panose="020B0604020202020204" pitchFamily="34" charset="0"/>
              </a:rPr>
              <a:t>Effective July 1, 2006 Physical Therapists must have a referral except in the following instances:</a:t>
            </a:r>
            <a:endParaRPr lang="en-US" sz="1800" b="0" i="0" dirty="0">
              <a:solidFill>
                <a:srgbClr val="000000"/>
              </a:solidFill>
              <a:effectLst/>
              <a:latin typeface="Arial" panose="020B0604020202020204" pitchFamily="34" charset="0"/>
            </a:endParaRPr>
          </a:p>
          <a:p>
            <a:pPr>
              <a:buFont typeface="Arial" panose="020B0604020202020204" pitchFamily="34" charset="0"/>
              <a:buChar char="•"/>
            </a:pPr>
            <a:r>
              <a:rPr lang="en-US" sz="1800" b="0" i="0" dirty="0">
                <a:solidFill>
                  <a:srgbClr val="000000"/>
                </a:solidFill>
                <a:effectLst/>
                <a:latin typeface="Arial" panose="020B0604020202020204" pitchFamily="34" charset="0"/>
              </a:rPr>
              <a:t>A physical therapist licensed under the physical therapy law shall not perform physical therapy services without a prescription or referral from a person licensed as a physician, dentist, osteopath, podiatrist, chiropractor or nurse practitioner. However, a physical therapist may perform physical therapy services without a prescription or referral under the following circumstances:</a:t>
            </a:r>
            <a:br>
              <a:rPr lang="en-US" sz="1800" b="0" i="0" dirty="0">
                <a:solidFill>
                  <a:srgbClr val="000000"/>
                </a:solidFill>
                <a:effectLst/>
                <a:latin typeface="Arial" panose="020B0604020202020204" pitchFamily="34" charset="0"/>
              </a:rPr>
            </a:br>
            <a:br>
              <a:rPr lang="en-US" sz="1800" b="0" i="0" dirty="0">
                <a:solidFill>
                  <a:srgbClr val="000000"/>
                </a:solidFill>
                <a:effectLst/>
                <a:latin typeface="Arial" panose="020B0604020202020204" pitchFamily="34" charset="0"/>
              </a:rPr>
            </a:br>
            <a:r>
              <a:rPr lang="en-US" sz="1800" b="0" i="0" dirty="0">
                <a:solidFill>
                  <a:srgbClr val="000000"/>
                </a:solidFill>
                <a:effectLst/>
                <a:latin typeface="Arial" panose="020B0604020202020204" pitchFamily="34" charset="0"/>
              </a:rPr>
              <a:t>1. To children with a diagnosed developmental disability pursuant to the patient's plan of care.</a:t>
            </a:r>
            <a:br>
              <a:rPr lang="en-US" b="0" i="0" dirty="0">
                <a:solidFill>
                  <a:srgbClr val="000000"/>
                </a:solidFill>
                <a:effectLst/>
                <a:latin typeface="Arial" panose="020B0604020202020204" pitchFamily="34" charset="0"/>
              </a:rPr>
            </a:br>
            <a:br>
              <a:rPr lang="en-US" b="0" i="0" dirty="0">
                <a:solidFill>
                  <a:srgbClr val="000000"/>
                </a:solidFill>
                <a:effectLst/>
                <a:latin typeface="Arial" panose="020B0604020202020204" pitchFamily="34" charset="0"/>
              </a:rPr>
            </a:br>
            <a:br>
              <a:rPr lang="en-US" b="0" i="0" dirty="0">
                <a:solidFill>
                  <a:srgbClr val="000000"/>
                </a:solidFill>
                <a:effectLst/>
                <a:latin typeface="Arial" panose="020B0604020202020204" pitchFamily="34" charset="0"/>
              </a:rPr>
            </a:br>
            <a:br>
              <a:rPr lang="en-US" b="0" i="0" dirty="0">
                <a:solidFill>
                  <a:srgbClr val="000000"/>
                </a:solidFill>
                <a:effectLst/>
                <a:latin typeface="Arial" panose="020B0604020202020204" pitchFamily="34" charset="0"/>
              </a:rPr>
            </a:br>
            <a:endParaRPr lang="en-US" dirty="0"/>
          </a:p>
        </p:txBody>
      </p:sp>
      <p:sp>
        <p:nvSpPr>
          <p:cNvPr id="3" name="Slide Number Placeholder 2">
            <a:extLst>
              <a:ext uri="{FF2B5EF4-FFF2-40B4-BE49-F238E27FC236}">
                <a16:creationId xmlns:a16="http://schemas.microsoft.com/office/drawing/2014/main" id="{F0579E7E-9523-4816-98C0-4B171E73EE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
        <p:nvSpPr>
          <p:cNvPr id="4" name="Title 3">
            <a:extLst>
              <a:ext uri="{FF2B5EF4-FFF2-40B4-BE49-F238E27FC236}">
                <a16:creationId xmlns:a16="http://schemas.microsoft.com/office/drawing/2014/main" id="{BF056CC2-A339-4760-B68C-B259D5562DA8}"/>
              </a:ext>
            </a:extLst>
          </p:cNvPr>
          <p:cNvSpPr>
            <a:spLocks noGrp="1"/>
          </p:cNvSpPr>
          <p:nvPr>
            <p:ph type="title"/>
          </p:nvPr>
        </p:nvSpPr>
        <p:spPr/>
        <p:txBody>
          <a:bodyPr/>
          <a:lstStyle/>
          <a:p>
            <a:r>
              <a:rPr lang="en-US" dirty="0"/>
              <a:t>Do You Need a Prescription?</a:t>
            </a:r>
          </a:p>
        </p:txBody>
      </p:sp>
    </p:spTree>
    <p:extLst>
      <p:ext uri="{BB962C8B-B14F-4D97-AF65-F5344CB8AC3E}">
        <p14:creationId xmlns:p14="http://schemas.microsoft.com/office/powerpoint/2010/main" val="451410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4"/>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32</a:t>
            </a:fld>
            <a:endParaRPr/>
          </a:p>
        </p:txBody>
      </p:sp>
      <p:sp>
        <p:nvSpPr>
          <p:cNvPr id="313" name="Google Shape;313;p34"/>
          <p:cNvSpPr txBox="1">
            <a:spLocks noGrp="1"/>
          </p:cNvSpPr>
          <p:nvPr>
            <p:ph type="title"/>
          </p:nvPr>
        </p:nvSpPr>
        <p:spPr>
          <a:xfrm>
            <a:off x="311700" y="1603028"/>
            <a:ext cx="569271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4400"/>
              <a:buFont typeface="Arial"/>
              <a:buNone/>
            </a:pPr>
            <a:r>
              <a:rPr lang="en-US" sz="4400" dirty="0"/>
              <a:t>School-Based PT</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5"/>
          <p:cNvSpPr txBox="1">
            <a:spLocks noGrp="1"/>
          </p:cNvSpPr>
          <p:nvPr>
            <p:ph type="body" idx="1"/>
          </p:nvPr>
        </p:nvSpPr>
        <p:spPr>
          <a:xfrm>
            <a:off x="359235" y="878205"/>
            <a:ext cx="8198025" cy="3541395"/>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Physical therapists perform therapeutic interventions, including compensation, remediation, prevention strategies and adaptions which focus on functional mobility. </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The </a:t>
            </a:r>
            <a:r>
              <a:rPr lang="en-US" sz="2000" b="0" i="0" u="none" strike="noStrike" cap="none">
                <a:solidFill>
                  <a:srgbClr val="FF0000"/>
                </a:solidFill>
                <a:latin typeface="Arial"/>
                <a:ea typeface="Arial"/>
                <a:cs typeface="Arial"/>
                <a:sym typeface="Arial"/>
              </a:rPr>
              <a:t>goal</a:t>
            </a:r>
            <a:r>
              <a:rPr lang="en-US" sz="2000" b="0" i="0" u="none" strike="noStrike" cap="none">
                <a:solidFill>
                  <a:srgbClr val="223264"/>
                </a:solidFill>
                <a:latin typeface="Arial"/>
                <a:ea typeface="Arial"/>
                <a:cs typeface="Arial"/>
                <a:sym typeface="Arial"/>
              </a:rPr>
              <a:t> of physical therapy is for students </a:t>
            </a:r>
            <a:r>
              <a:rPr lang="en-US" sz="2000" b="0" i="0" u="none" strike="noStrike" cap="none">
                <a:solidFill>
                  <a:srgbClr val="FF0000"/>
                </a:solidFill>
                <a:latin typeface="Arial"/>
                <a:ea typeface="Arial"/>
                <a:cs typeface="Arial"/>
                <a:sym typeface="Arial"/>
              </a:rPr>
              <a:t>to increase participation in natural learning environments </a:t>
            </a:r>
            <a:r>
              <a:rPr lang="en-US" sz="2000" b="0" i="0" u="none" strike="noStrike" cap="none">
                <a:solidFill>
                  <a:srgbClr val="223264"/>
                </a:solidFill>
                <a:latin typeface="Arial"/>
                <a:ea typeface="Arial"/>
                <a:cs typeface="Arial"/>
                <a:sym typeface="Arial"/>
              </a:rPr>
              <a:t>with safe, efficient access and optimal participation in activities and routines.</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School-based physical therapists collaborate with other specialized instructional support personnel and school community members to build student achievement in all domains that affect academic success and wellness.</a:t>
            </a:r>
            <a:endParaRPr/>
          </a:p>
          <a:p>
            <a:pPr marL="342900" lvl="0" indent="-190500" algn="l" rtl="0">
              <a:lnSpc>
                <a:spcPct val="115000"/>
              </a:lnSpc>
              <a:spcBef>
                <a:spcPts val="0"/>
              </a:spcBef>
              <a:spcAft>
                <a:spcPts val="0"/>
              </a:spcAft>
              <a:buSzPts val="2400"/>
              <a:buFont typeface="Arial"/>
              <a:buNone/>
            </a:pPr>
            <a:endParaRPr/>
          </a:p>
        </p:txBody>
      </p:sp>
      <p:sp>
        <p:nvSpPr>
          <p:cNvPr id="319" name="Google Shape;319;p3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33</a:t>
            </a:fld>
            <a:endParaRPr/>
          </a:p>
        </p:txBody>
      </p:sp>
      <p:sp>
        <p:nvSpPr>
          <p:cNvPr id="320" name="Google Shape;320;p35"/>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School-Based Physical Therapy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6"/>
          <p:cNvSpPr txBox="1">
            <a:spLocks noGrp="1"/>
          </p:cNvSpPr>
          <p:nvPr>
            <p:ph type="body" idx="1"/>
          </p:nvPr>
        </p:nvSpPr>
        <p:spPr>
          <a:xfrm>
            <a:off x="415637" y="822960"/>
            <a:ext cx="8134004" cy="376427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2000"/>
              <a:buFont typeface="Arial"/>
              <a:buNone/>
            </a:pPr>
            <a:r>
              <a:rPr lang="en-US" sz="2000" b="0" i="0" u="none" strike="noStrike" cap="none">
                <a:solidFill>
                  <a:srgbClr val="223264"/>
                </a:solidFill>
                <a:latin typeface="Arial"/>
                <a:ea typeface="Arial"/>
                <a:cs typeface="Arial"/>
                <a:sym typeface="Arial"/>
              </a:rPr>
              <a:t>Difficulty with:</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Postural strength and control</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Functional mobility (e.g., walking and running)</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Body and safety awareness</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Coordination</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Play skills</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Ability to change between different activities</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Strengths and challenges in making large body movements, such as jumping, pedaling a tricycle or bicycle, and skipping</a:t>
            </a:r>
            <a:endParaRPr/>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a:solidFill>
                  <a:srgbClr val="223264"/>
                </a:solidFill>
                <a:latin typeface="Arial"/>
                <a:ea typeface="Arial"/>
                <a:cs typeface="Arial"/>
                <a:sym typeface="Arial"/>
              </a:rPr>
              <a:t>Participation in daily routines in the home, community, and school</a:t>
            </a:r>
            <a:endParaRPr/>
          </a:p>
          <a:p>
            <a:pPr marL="342900" lvl="0" indent="-190500" algn="l" rtl="0">
              <a:lnSpc>
                <a:spcPct val="115000"/>
              </a:lnSpc>
              <a:spcBef>
                <a:spcPts val="0"/>
              </a:spcBef>
              <a:spcAft>
                <a:spcPts val="0"/>
              </a:spcAft>
              <a:buSzPts val="2400"/>
              <a:buFont typeface="Arial"/>
              <a:buNone/>
            </a:pPr>
            <a:endParaRPr/>
          </a:p>
        </p:txBody>
      </p:sp>
      <p:sp>
        <p:nvSpPr>
          <p:cNvPr id="326" name="Google Shape;326;p3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34</a:t>
            </a:fld>
            <a:endParaRPr/>
          </a:p>
        </p:txBody>
      </p:sp>
      <p:sp>
        <p:nvSpPr>
          <p:cNvPr id="327" name="Google Shape;327;p3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Characteristics of a Physical Disability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7"/>
          <p:cNvSpPr txBox="1">
            <a:spLocks noGrp="1"/>
          </p:cNvSpPr>
          <p:nvPr>
            <p:ph type="body" idx="1"/>
          </p:nvPr>
        </p:nvSpPr>
        <p:spPr>
          <a:xfrm>
            <a:off x="415636" y="779145"/>
            <a:ext cx="8294915" cy="3777615"/>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Gathering information regarding the child’s functional motor performance in school settings</a:t>
            </a:r>
            <a:endParaRPr dirty="0"/>
          </a:p>
          <a:p>
            <a:pPr marL="257175" marR="0" lvl="0" indent="-257175" algn="l" rtl="0">
              <a:lnSpc>
                <a:spcPct val="100000"/>
              </a:lnSpc>
              <a:spcBef>
                <a:spcPts val="36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Selecting, administering and interpreting a variety of screening instruments and standardized measurement tools</a:t>
            </a:r>
            <a:endParaRPr dirty="0"/>
          </a:p>
          <a:p>
            <a:pPr marL="257175" marR="0" lvl="0" indent="-257175" algn="l" rtl="0">
              <a:lnSpc>
                <a:spcPct val="100000"/>
              </a:lnSpc>
              <a:spcBef>
                <a:spcPts val="36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Examining and evaluating eligible students’ strengths and needs to establish their ability to participate in meaningful school activities and routines with or without assistance</a:t>
            </a:r>
            <a:endParaRPr dirty="0"/>
          </a:p>
          <a:p>
            <a:pPr marL="257175" marR="0" lvl="0" indent="-257175" algn="l" rtl="0">
              <a:lnSpc>
                <a:spcPct val="100000"/>
              </a:lnSpc>
              <a:spcBef>
                <a:spcPts val="36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Participating in team meetings, including parent conferences</a:t>
            </a:r>
            <a:endParaRPr dirty="0"/>
          </a:p>
          <a:p>
            <a:pPr marL="257175" marR="0" lvl="0" indent="-257175" algn="l" rtl="0">
              <a:lnSpc>
                <a:spcPct val="100000"/>
              </a:lnSpc>
              <a:spcBef>
                <a:spcPts val="36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Participating in the IEP process, including collaboratively determining the need for physical therapy as a related service (IDEA)</a:t>
            </a:r>
            <a:endParaRPr dirty="0"/>
          </a:p>
          <a:p>
            <a:pPr marL="257175" marR="0" lvl="0" indent="-257175" algn="l" rtl="0">
              <a:lnSpc>
                <a:spcPct val="100000"/>
              </a:lnSpc>
              <a:spcBef>
                <a:spcPts val="360"/>
              </a:spcBef>
              <a:spcAft>
                <a:spcPts val="0"/>
              </a:spcAft>
              <a:buClr>
                <a:srgbClr val="223264"/>
              </a:buClr>
              <a:buSzPts val="1800"/>
              <a:buFont typeface="Arial"/>
              <a:buChar char="•"/>
            </a:pPr>
            <a:r>
              <a:rPr lang="en-US" sz="1800" b="0" i="0" u="none" strike="noStrike" cap="none" dirty="0">
                <a:solidFill>
                  <a:srgbClr val="223264"/>
                </a:solidFill>
                <a:latin typeface="Arial"/>
                <a:ea typeface="Arial"/>
                <a:cs typeface="Arial"/>
                <a:sym typeface="Arial"/>
              </a:rPr>
              <a:t>Forming partnerships and working with other team members in the school setting to promote an effective physical therapy plan of care</a:t>
            </a:r>
            <a:endParaRPr dirty="0"/>
          </a:p>
          <a:p>
            <a:pPr marL="257175" marR="0" lvl="0" indent="-152400" algn="l" rtl="0">
              <a:lnSpc>
                <a:spcPct val="100000"/>
              </a:lnSpc>
              <a:spcBef>
                <a:spcPts val="330"/>
              </a:spcBef>
              <a:spcAft>
                <a:spcPts val="0"/>
              </a:spcAft>
              <a:buClr>
                <a:srgbClr val="3A484F"/>
              </a:buClr>
              <a:buSzPts val="1650"/>
              <a:buFont typeface="Arial"/>
              <a:buNone/>
            </a:pPr>
            <a:endParaRPr sz="1650" b="0" i="0" u="none" strike="noStrike" cap="none" dirty="0">
              <a:solidFill>
                <a:srgbClr val="223264"/>
              </a:solidFill>
              <a:latin typeface="Arial"/>
              <a:ea typeface="Arial"/>
              <a:cs typeface="Arial"/>
              <a:sym typeface="Arial"/>
            </a:endParaRPr>
          </a:p>
          <a:p>
            <a:pPr marL="342900" lvl="0" indent="-190500" algn="l" rtl="0">
              <a:lnSpc>
                <a:spcPct val="115000"/>
              </a:lnSpc>
              <a:spcBef>
                <a:spcPts val="0"/>
              </a:spcBef>
              <a:spcAft>
                <a:spcPts val="0"/>
              </a:spcAft>
              <a:buSzPts val="2400"/>
              <a:buFont typeface="Arial"/>
              <a:buNone/>
            </a:pPr>
            <a:endParaRPr dirty="0"/>
          </a:p>
        </p:txBody>
      </p:sp>
      <p:sp>
        <p:nvSpPr>
          <p:cNvPr id="333" name="Google Shape;333;p3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35</a:t>
            </a:fld>
            <a:endParaRPr/>
          </a:p>
        </p:txBody>
      </p:sp>
      <p:sp>
        <p:nvSpPr>
          <p:cNvPr id="334" name="Google Shape;334;p37"/>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What PT Looks Like in Schools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8"/>
          <p:cNvSpPr txBox="1">
            <a:spLocks noGrp="1"/>
          </p:cNvSpPr>
          <p:nvPr>
            <p:ph type="body" idx="1"/>
          </p:nvPr>
        </p:nvSpPr>
        <p:spPr>
          <a:xfrm>
            <a:off x="415636" y="838200"/>
            <a:ext cx="8294915" cy="3672839"/>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Coordinating physical therapy interventions within the school program</a:t>
            </a:r>
            <a:endParaRPr/>
          </a:p>
          <a:p>
            <a:pPr marL="257175" marR="0" lvl="0" indent="-257175"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Adapting environments to facilitate student access and participation in the educational program</a:t>
            </a:r>
            <a:endParaRPr/>
          </a:p>
          <a:p>
            <a:pPr marL="257175" marR="0" lvl="0" indent="-257175"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Functioning as a consultant to other school personnel, parents, and students to coordinate the delivery of physical therapy services, which may include:</a:t>
            </a:r>
            <a:endParaRPr/>
          </a:p>
          <a:p>
            <a:pPr marL="557213" marR="0" lvl="1" indent="-214312"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interpretation of assessments and recommendation</a:t>
            </a:r>
            <a:endParaRPr/>
          </a:p>
          <a:p>
            <a:pPr marL="557213" marR="0" lvl="1" indent="-214312"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explanation of the potential impact of developmental, medical and/or sensorimotor problems on school performance</a:t>
            </a:r>
            <a:endParaRPr/>
          </a:p>
          <a:p>
            <a:pPr marL="557213" marR="0" lvl="1" indent="-214312"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instruction of other caregivers in the physical management of students, such as safe lifting, positioning, assisted ambulation, gross motor programs, vocational tasks, leisure activities, and/or equipment use</a:t>
            </a:r>
            <a:endParaRPr/>
          </a:p>
          <a:p>
            <a:pPr marL="557213" marR="0" lvl="1" indent="-214312"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setting realistic expectations for student performance in school and</a:t>
            </a:r>
            <a:endParaRPr/>
          </a:p>
          <a:p>
            <a:pPr marL="557213" marR="0" lvl="1" indent="-214312" algn="l" rtl="0">
              <a:lnSpc>
                <a:spcPct val="100000"/>
              </a:lnSpc>
              <a:spcBef>
                <a:spcPts val="320"/>
              </a:spcBef>
              <a:spcAft>
                <a:spcPts val="0"/>
              </a:spcAft>
              <a:buClr>
                <a:srgbClr val="223264"/>
              </a:buClr>
              <a:buSzPts val="1600"/>
              <a:buFont typeface="Arial"/>
              <a:buChar char="–"/>
            </a:pPr>
            <a:r>
              <a:rPr lang="en-US" sz="1600" b="0" i="0" u="none" strike="noStrike" cap="none">
                <a:solidFill>
                  <a:srgbClr val="223264"/>
                </a:solidFill>
                <a:latin typeface="Arial"/>
                <a:ea typeface="Arial"/>
                <a:cs typeface="Arial"/>
                <a:sym typeface="Arial"/>
              </a:rPr>
              <a:t>selecting, modifying, or customizing adaptive equipment and assistive technology </a:t>
            </a:r>
            <a:endParaRPr/>
          </a:p>
          <a:p>
            <a:pPr marL="342900" lvl="0" indent="-190500" algn="l" rtl="0">
              <a:lnSpc>
                <a:spcPct val="115000"/>
              </a:lnSpc>
              <a:spcBef>
                <a:spcPts val="0"/>
              </a:spcBef>
              <a:spcAft>
                <a:spcPts val="0"/>
              </a:spcAft>
              <a:buSzPts val="2400"/>
              <a:buFont typeface="Arial"/>
              <a:buNone/>
            </a:pPr>
            <a:endParaRPr/>
          </a:p>
        </p:txBody>
      </p:sp>
      <p:sp>
        <p:nvSpPr>
          <p:cNvPr id="340" name="Google Shape;340;p38"/>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36</a:t>
            </a:fld>
            <a:endParaRPr/>
          </a:p>
        </p:txBody>
      </p:sp>
      <p:sp>
        <p:nvSpPr>
          <p:cNvPr id="341" name="Google Shape;341;p38"/>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What PT Looks Like in Schools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9"/>
          <p:cNvSpPr txBox="1">
            <a:spLocks noGrp="1"/>
          </p:cNvSpPr>
          <p:nvPr>
            <p:ph type="body" idx="1"/>
          </p:nvPr>
        </p:nvSpPr>
        <p:spPr>
          <a:xfrm>
            <a:off x="359235" y="742950"/>
            <a:ext cx="8294915" cy="3657599"/>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Educating school personnel and families to promote inclusion of students within the educational experience by developing, demonstrating, training and monitoring the effectiveness of strategies and intervention activities.</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dirty="0">
                <a:solidFill>
                  <a:srgbClr val="223264"/>
                </a:solidFill>
                <a:latin typeface="Arial"/>
                <a:ea typeface="Arial"/>
                <a:cs typeface="Arial"/>
                <a:sym typeface="Arial"/>
              </a:rPr>
              <a:t>U</a:t>
            </a:r>
            <a:r>
              <a:rPr lang="en-US" sz="2000" b="0" i="0" u="none" strike="noStrike" cap="none" dirty="0">
                <a:solidFill>
                  <a:srgbClr val="223264"/>
                </a:solidFill>
                <a:latin typeface="Arial"/>
                <a:ea typeface="Arial"/>
                <a:cs typeface="Arial"/>
                <a:sym typeface="Arial"/>
              </a:rPr>
              <a:t>sing data to make decisions, including the use of assistive technology for access and participation in the general education curriculum.</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Supporting the safe transportation of students.</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Referring students to other related service personnel and to healthcare providers as appropriate.</a:t>
            </a:r>
            <a:endParaRPr dirty="0"/>
          </a:p>
          <a:p>
            <a:pPr marL="257175" marR="0" lvl="0" indent="-257175" algn="l" rtl="0">
              <a:lnSpc>
                <a:spcPct val="100000"/>
              </a:lnSpc>
              <a:spcBef>
                <a:spcPts val="400"/>
              </a:spcBef>
              <a:spcAft>
                <a:spcPts val="0"/>
              </a:spcAft>
              <a:buClr>
                <a:srgbClr val="223264"/>
              </a:buClr>
              <a:buSzPts val="2000"/>
              <a:buFont typeface="Arial"/>
              <a:buChar char="•"/>
            </a:pPr>
            <a:r>
              <a:rPr lang="en-US" sz="2000" b="0" i="0" u="none" strike="noStrike" cap="none" dirty="0">
                <a:solidFill>
                  <a:srgbClr val="223264"/>
                </a:solidFill>
                <a:latin typeface="Arial"/>
                <a:ea typeface="Arial"/>
                <a:cs typeface="Arial"/>
                <a:sym typeface="Arial"/>
              </a:rPr>
              <a:t>Serving as a liaison among school, medical personnel, and medical equipment vendors.</a:t>
            </a:r>
            <a:endParaRPr dirty="0"/>
          </a:p>
          <a:p>
            <a:pPr marL="342900" lvl="0" indent="-190500" algn="l" rtl="0">
              <a:lnSpc>
                <a:spcPct val="115000"/>
              </a:lnSpc>
              <a:spcBef>
                <a:spcPts val="0"/>
              </a:spcBef>
              <a:spcAft>
                <a:spcPts val="0"/>
              </a:spcAft>
              <a:buSzPts val="2400"/>
              <a:buFont typeface="Arial"/>
              <a:buNone/>
            </a:pPr>
            <a:endParaRPr dirty="0"/>
          </a:p>
        </p:txBody>
      </p:sp>
      <p:sp>
        <p:nvSpPr>
          <p:cNvPr id="347" name="Google Shape;347;p39"/>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37</a:t>
            </a:fld>
            <a:endParaRPr/>
          </a:p>
        </p:txBody>
      </p:sp>
      <p:sp>
        <p:nvSpPr>
          <p:cNvPr id="348" name="Google Shape;348;p39"/>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What PT Looks Like in Schools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g9877c2f06d_0_47"/>
          <p:cNvSpPr txBox="1">
            <a:spLocks noGrp="1"/>
          </p:cNvSpPr>
          <p:nvPr>
            <p:ph type="body" idx="1"/>
          </p:nvPr>
        </p:nvSpPr>
        <p:spPr>
          <a:xfrm>
            <a:off x="415623" y="1529395"/>
            <a:ext cx="3190500" cy="284093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US" dirty="0"/>
              <a:t>What does Federal guidance say about including SISP in IEP meetings?</a:t>
            </a:r>
            <a:endParaRPr dirty="0"/>
          </a:p>
        </p:txBody>
      </p:sp>
      <p:sp>
        <p:nvSpPr>
          <p:cNvPr id="354" name="Google Shape;354;g9877c2f06d_0_47"/>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38</a:t>
            </a:fld>
            <a:endParaRPr/>
          </a:p>
        </p:txBody>
      </p:sp>
      <p:sp>
        <p:nvSpPr>
          <p:cNvPr id="355" name="Google Shape;355;g9877c2f06d_0_47"/>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IEP Meeting Participation</a:t>
            </a:r>
            <a:endParaRPr/>
          </a:p>
        </p:txBody>
      </p:sp>
      <p:pic>
        <p:nvPicPr>
          <p:cNvPr id="356" name="Google Shape;356;g9877c2f06d_0_47"/>
          <p:cNvPicPr preferRelativeResize="0"/>
          <p:nvPr/>
        </p:nvPicPr>
        <p:blipFill>
          <a:blip r:embed="rId3">
            <a:alphaModFix/>
          </a:blip>
          <a:stretch>
            <a:fillRect/>
          </a:stretch>
        </p:blipFill>
        <p:spPr>
          <a:xfrm>
            <a:off x="4013838" y="1398525"/>
            <a:ext cx="4467225" cy="29718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0"/>
          <p:cNvSpPr txBox="1">
            <a:spLocks noGrp="1"/>
          </p:cNvSpPr>
          <p:nvPr>
            <p:ph type="body" idx="1"/>
          </p:nvPr>
        </p:nvSpPr>
        <p:spPr>
          <a:xfrm>
            <a:off x="186416" y="888378"/>
            <a:ext cx="8771168" cy="4231028"/>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3264"/>
              </a:buClr>
              <a:buSzPts val="1800"/>
              <a:buFont typeface="Arial"/>
              <a:buNone/>
            </a:pPr>
            <a:r>
              <a:rPr lang="en-US" sz="1800" dirty="0">
                <a:effectLst/>
                <a:latin typeface="+mj-lt"/>
                <a:ea typeface="Calibri" panose="020F0502020204030204" pitchFamily="34" charset="0"/>
              </a:rPr>
              <a:t>Joey, a six-year-old first grade student, </a:t>
            </a:r>
            <a:r>
              <a:rPr lang="en-US" sz="1800" dirty="0">
                <a:latin typeface="+mj-lt"/>
                <a:ea typeface="Calibri" panose="020F0502020204030204" pitchFamily="34" charset="0"/>
              </a:rPr>
              <a:t>has</a:t>
            </a:r>
            <a:r>
              <a:rPr lang="en-US" sz="1800" dirty="0">
                <a:effectLst/>
                <a:latin typeface="+mj-lt"/>
                <a:ea typeface="Calibri" panose="020F0502020204030204" pitchFamily="34" charset="0"/>
              </a:rPr>
              <a:t> an OHI ruling due to a diagnosis of right sided hemiplegia, </a:t>
            </a:r>
            <a:r>
              <a:rPr lang="en-US" sz="1800" b="0" i="0" u="none" strike="noStrike" cap="none" dirty="0">
                <a:solidFill>
                  <a:srgbClr val="223264"/>
                </a:solidFill>
                <a:latin typeface="+mj-lt"/>
                <a:ea typeface="Arial"/>
                <a:cs typeface="Arial"/>
                <a:sym typeface="Arial"/>
              </a:rPr>
              <a:t>a condition </a:t>
            </a:r>
            <a:r>
              <a:rPr lang="en-US" sz="1800" b="0" i="0" u="none" strike="noStrike" cap="none" dirty="0">
                <a:solidFill>
                  <a:srgbClr val="223264"/>
                </a:solidFill>
                <a:latin typeface="Arial"/>
                <a:ea typeface="Arial"/>
                <a:cs typeface="Arial"/>
                <a:sym typeface="Arial"/>
              </a:rPr>
              <a:t>that affects his ability to move freely without the assistance of a walker. Joey </a:t>
            </a:r>
            <a:r>
              <a:rPr lang="en-US" sz="1800" dirty="0">
                <a:solidFill>
                  <a:srgbClr val="223264"/>
                </a:solidFill>
              </a:rPr>
              <a:t>spends most of his day</a:t>
            </a:r>
            <a:r>
              <a:rPr lang="en-US" sz="1800" b="0" i="0" u="none" strike="noStrike" cap="none" dirty="0">
                <a:solidFill>
                  <a:srgbClr val="223264"/>
                </a:solidFill>
                <a:latin typeface="Arial"/>
                <a:ea typeface="Arial"/>
                <a:cs typeface="Arial"/>
                <a:sym typeface="Arial"/>
              </a:rPr>
              <a:t> in a general education class with his first-grade peers. A PT evaluation revealed decreased muscle tone throughout all muscle groups. He exhibited decreased strength as demonstrated by his inability to sustain antigravity positions. He demonstrates decreased balance as he has difficulty ambulating over uneven surfaces and does so slowly to compensate. He demonstrates only momentary single limb balance. He is unable to negotiate stairs, jump, or get access to age-appropriate play structures without assistance. Joey’s gross motor delays hinder his ability to gain access to the playground safely and independently in order to participate with his peers in age-appropriate activities. The teacher is concerned that he cannot negotiate stairs on the playground nor maintain balance when sitting and reaching. </a:t>
            </a:r>
            <a:endParaRPr sz="1800" dirty="0"/>
          </a:p>
          <a:p>
            <a:pPr marL="342900" lvl="0" indent="-190500" algn="l" rtl="0">
              <a:lnSpc>
                <a:spcPct val="115000"/>
              </a:lnSpc>
              <a:spcBef>
                <a:spcPts val="0"/>
              </a:spcBef>
              <a:spcAft>
                <a:spcPts val="0"/>
              </a:spcAft>
              <a:buSzPts val="2400"/>
              <a:buFont typeface="Arial"/>
              <a:buNone/>
            </a:pPr>
            <a:endParaRPr dirty="0"/>
          </a:p>
        </p:txBody>
      </p:sp>
      <p:sp>
        <p:nvSpPr>
          <p:cNvPr id="397" name="Google Shape;397;p40"/>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39</a:t>
            </a:fld>
            <a:endParaRPr/>
          </a:p>
        </p:txBody>
      </p:sp>
      <p:sp>
        <p:nvSpPr>
          <p:cNvPr id="398" name="Google Shape;398;p40"/>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Case Study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1"/>
          <p:cNvSpPr txBox="1">
            <a:spLocks noGrp="1"/>
          </p:cNvSpPr>
          <p:nvPr>
            <p:ph type="body" idx="1"/>
          </p:nvPr>
        </p:nvSpPr>
        <p:spPr>
          <a:xfrm>
            <a:off x="415637" y="1152525"/>
            <a:ext cx="5215544" cy="3217863"/>
          </a:xfrm>
          <a:prstGeom prst="rect">
            <a:avLst/>
          </a:prstGeom>
          <a:noFill/>
          <a:ln>
            <a:noFill/>
          </a:ln>
        </p:spPr>
        <p:txBody>
          <a:bodyPr spcFirstLastPara="1" wrap="square" lIns="91425" tIns="91425" rIns="91425" bIns="91425" anchor="t" anchorCtr="0">
            <a:noAutofit/>
          </a:bodyPr>
          <a:lstStyle/>
          <a:p>
            <a:pPr marL="342900" lvl="0" indent="-342900" algn="l" rtl="0">
              <a:lnSpc>
                <a:spcPct val="115000"/>
              </a:lnSpc>
              <a:spcBef>
                <a:spcPts val="0"/>
              </a:spcBef>
              <a:spcAft>
                <a:spcPts val="0"/>
              </a:spcAft>
              <a:buSzPts val="2400"/>
              <a:buFont typeface="Arial"/>
              <a:buChar char="•"/>
            </a:pPr>
            <a:r>
              <a:rPr lang="en-US"/>
              <a:t>What deficit skills would you address with an annual goal?</a:t>
            </a:r>
            <a:endParaRPr/>
          </a:p>
          <a:p>
            <a:pPr marL="342900" lvl="0" indent="-342900" algn="l" rtl="0">
              <a:lnSpc>
                <a:spcPct val="115000"/>
              </a:lnSpc>
              <a:spcBef>
                <a:spcPts val="1600"/>
              </a:spcBef>
              <a:spcAft>
                <a:spcPts val="0"/>
              </a:spcAft>
              <a:buSzPts val="2400"/>
              <a:buFont typeface="Arial"/>
              <a:buChar char="•"/>
            </a:pPr>
            <a:r>
              <a:rPr lang="en-US"/>
              <a:t>What classroom accommodations would be most helpful for Joey?</a:t>
            </a:r>
            <a:endParaRPr/>
          </a:p>
          <a:p>
            <a:pPr marL="342900" lvl="0" indent="-342900" algn="l" rtl="0">
              <a:lnSpc>
                <a:spcPct val="115000"/>
              </a:lnSpc>
              <a:spcBef>
                <a:spcPts val="1600"/>
              </a:spcBef>
              <a:spcAft>
                <a:spcPts val="0"/>
              </a:spcAft>
              <a:buSzPts val="2400"/>
              <a:buFont typeface="Arial"/>
              <a:buChar char="•"/>
            </a:pPr>
            <a:r>
              <a:rPr lang="en-US"/>
              <a:t>Who could best support him in achieving his goals?</a:t>
            </a:r>
            <a:endParaRPr/>
          </a:p>
          <a:p>
            <a:pPr marL="0" lvl="0" indent="0" algn="l" rtl="0">
              <a:lnSpc>
                <a:spcPct val="115000"/>
              </a:lnSpc>
              <a:spcBef>
                <a:spcPts val="1600"/>
              </a:spcBef>
              <a:spcAft>
                <a:spcPts val="0"/>
              </a:spcAft>
              <a:buSzPts val="2400"/>
              <a:buNone/>
            </a:pPr>
            <a:endParaRPr/>
          </a:p>
        </p:txBody>
      </p:sp>
      <p:sp>
        <p:nvSpPr>
          <p:cNvPr id="404" name="Google Shape;404;p4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40</a:t>
            </a:fld>
            <a:endParaRPr/>
          </a:p>
        </p:txBody>
      </p:sp>
      <p:sp>
        <p:nvSpPr>
          <p:cNvPr id="405" name="Google Shape;405;p4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Share Your Thoughts</a:t>
            </a:r>
            <a:endParaRPr/>
          </a:p>
        </p:txBody>
      </p:sp>
      <p:pic>
        <p:nvPicPr>
          <p:cNvPr id="406" name="Google Shape;406;p41" descr="A picture containing drawing, room&#10;&#10;Description automatically generated"/>
          <p:cNvPicPr preferRelativeResize="0"/>
          <p:nvPr/>
        </p:nvPicPr>
        <p:blipFill rotWithShape="1">
          <a:blip r:embed="rId3">
            <a:alphaModFix/>
          </a:blip>
          <a:srcRect/>
          <a:stretch/>
        </p:blipFill>
        <p:spPr>
          <a:xfrm>
            <a:off x="5501693" y="1861294"/>
            <a:ext cx="2827020" cy="228046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2"/>
          <p:cNvSpPr txBox="1">
            <a:spLocks noGrp="1"/>
          </p:cNvSpPr>
          <p:nvPr>
            <p:ph type="body" idx="1"/>
          </p:nvPr>
        </p:nvSpPr>
        <p:spPr>
          <a:xfrm>
            <a:off x="415625" y="708175"/>
            <a:ext cx="8295000" cy="39420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US" sz="1800" b="1" dirty="0">
                <a:solidFill>
                  <a:srgbClr val="223264"/>
                </a:solidFill>
              </a:rPr>
              <a:t>Student’s strengths, preferences and interests </a:t>
            </a:r>
            <a:r>
              <a:rPr lang="en-US" sz="1800" dirty="0">
                <a:solidFill>
                  <a:srgbClr val="223264"/>
                </a:solidFill>
              </a:rPr>
              <a:t>identify the child’s educational and/or developmental strengths, interest areas, significant personal attributes and personal accomplishments as indicated by formal or informal assessment.</a:t>
            </a:r>
          </a:p>
          <a:p>
            <a:pPr marL="0" lvl="0" indent="0" algn="l" rtl="0">
              <a:spcBef>
                <a:spcPts val="600"/>
              </a:spcBef>
              <a:spcAft>
                <a:spcPts val="0"/>
              </a:spcAft>
              <a:buClr>
                <a:schemeClr val="dk1"/>
              </a:buClr>
              <a:buSzPts val="1100"/>
              <a:buFont typeface="Arial"/>
              <a:buNone/>
            </a:pPr>
            <a:r>
              <a:rPr lang="en-US" sz="1800" b="1" dirty="0">
                <a:solidFill>
                  <a:srgbClr val="223264"/>
                </a:solidFill>
              </a:rPr>
              <a:t>Student Needs and Impact of the Disability </a:t>
            </a:r>
            <a:r>
              <a:rPr lang="en-US" sz="1800" dirty="0">
                <a:solidFill>
                  <a:srgbClr val="223264"/>
                </a:solidFill>
              </a:rPr>
              <a:t>identifies the child’s educational deficit skills and how that impacts his/her ability to access the general education curriculum. </a:t>
            </a:r>
          </a:p>
          <a:p>
            <a:pPr marL="0" lvl="0" indent="0" algn="l" rtl="0">
              <a:spcBef>
                <a:spcPts val="600"/>
              </a:spcBef>
              <a:spcAft>
                <a:spcPts val="0"/>
              </a:spcAft>
              <a:buClr>
                <a:schemeClr val="dk1"/>
              </a:buClr>
              <a:buSzPts val="1100"/>
              <a:buFont typeface="Arial"/>
              <a:buNone/>
            </a:pPr>
            <a:r>
              <a:rPr lang="en-US" sz="1800" b="1" dirty="0">
                <a:solidFill>
                  <a:srgbClr val="223264"/>
                </a:solidFill>
              </a:rPr>
              <a:t>Parent/Student Input </a:t>
            </a:r>
            <a:r>
              <a:rPr lang="en-US" sz="1800" dirty="0">
                <a:solidFill>
                  <a:srgbClr val="223264"/>
                </a:solidFill>
              </a:rPr>
              <a:t>gives parents and students (if old enough to participate) the ability to share thoughts on what they know, expect and hope for the school year.</a:t>
            </a:r>
            <a:endParaRPr sz="1800" dirty="0">
              <a:solidFill>
                <a:srgbClr val="223264"/>
              </a:solidFill>
            </a:endParaRPr>
          </a:p>
          <a:p>
            <a:pPr marL="342900" lvl="0" indent="-190500" algn="l" rtl="0">
              <a:lnSpc>
                <a:spcPct val="115000"/>
              </a:lnSpc>
              <a:spcBef>
                <a:spcPts val="0"/>
              </a:spcBef>
              <a:spcAft>
                <a:spcPts val="0"/>
              </a:spcAft>
              <a:buSzPts val="2400"/>
              <a:buFont typeface="Arial"/>
              <a:buNone/>
            </a:pPr>
            <a:endParaRPr dirty="0"/>
          </a:p>
        </p:txBody>
      </p:sp>
      <p:sp>
        <p:nvSpPr>
          <p:cNvPr id="412" name="Google Shape;412;p42"/>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41</a:t>
            </a:fld>
            <a:endParaRPr/>
          </a:p>
        </p:txBody>
      </p:sp>
      <p:sp>
        <p:nvSpPr>
          <p:cNvPr id="413" name="Google Shape;413;p42"/>
          <p:cNvSpPr txBox="1">
            <a:spLocks noGrp="1"/>
          </p:cNvSpPr>
          <p:nvPr>
            <p:ph type="title"/>
          </p:nvPr>
        </p:nvSpPr>
        <p:spPr>
          <a:xfrm>
            <a:off x="133550" y="-105944"/>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Font typeface="Arial"/>
              <a:buNone/>
            </a:pPr>
            <a:r>
              <a:rPr lang="en-US" sz="2000"/>
              <a:t>Present Levels of Academic Performance and Functional Performance (PLAAFP)</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3"/>
          <p:cNvSpPr txBox="1">
            <a:spLocks noGrp="1"/>
          </p:cNvSpPr>
          <p:nvPr>
            <p:ph type="body" idx="1"/>
          </p:nvPr>
        </p:nvSpPr>
        <p:spPr>
          <a:xfrm>
            <a:off x="424500" y="1032275"/>
            <a:ext cx="8295000" cy="3403800"/>
          </a:xfrm>
          <a:prstGeom prst="rect">
            <a:avLst/>
          </a:prstGeom>
          <a:noFill/>
          <a:ln>
            <a:noFill/>
          </a:ln>
        </p:spPr>
        <p:txBody>
          <a:bodyPr spcFirstLastPara="1" wrap="square" lIns="91425" tIns="91425" rIns="91425" bIns="91425" anchor="t" anchorCtr="0">
            <a:noAutofit/>
          </a:bodyPr>
          <a:lstStyle/>
          <a:p>
            <a:pPr marL="0" lvl="0" indent="0" algn="l" rtl="0">
              <a:spcBef>
                <a:spcPts val="700"/>
              </a:spcBef>
              <a:spcAft>
                <a:spcPts val="0"/>
              </a:spcAft>
              <a:buClr>
                <a:schemeClr val="dk1"/>
              </a:buClr>
              <a:buSzPts val="1100"/>
              <a:buFont typeface="Arial"/>
              <a:buNone/>
            </a:pPr>
            <a:r>
              <a:rPr lang="en-US" sz="2300" dirty="0">
                <a:solidFill>
                  <a:srgbClr val="223264"/>
                </a:solidFill>
              </a:rPr>
              <a:t>The baseline should include:</a:t>
            </a:r>
            <a:endParaRPr sz="2300" dirty="0">
              <a:solidFill>
                <a:srgbClr val="223264"/>
              </a:solidFill>
            </a:endParaRPr>
          </a:p>
          <a:p>
            <a:pPr marL="457200" lvl="0" indent="-374650" algn="l" rtl="0">
              <a:spcBef>
                <a:spcPts val="700"/>
              </a:spcBef>
              <a:spcAft>
                <a:spcPts val="0"/>
              </a:spcAft>
              <a:buClr>
                <a:srgbClr val="223264"/>
              </a:buClr>
              <a:buSzPts val="2300"/>
              <a:buAutoNum type="alphaLcParenR"/>
            </a:pPr>
            <a:r>
              <a:rPr lang="en-US" sz="2300" dirty="0">
                <a:solidFill>
                  <a:srgbClr val="223264"/>
                </a:solidFill>
              </a:rPr>
              <a:t>a data source,</a:t>
            </a:r>
            <a:endParaRPr sz="2300" dirty="0">
              <a:solidFill>
                <a:srgbClr val="223264"/>
              </a:solidFill>
            </a:endParaRPr>
          </a:p>
          <a:p>
            <a:pPr marL="457200" lvl="0" indent="-374650" algn="l" rtl="0">
              <a:spcBef>
                <a:spcPts val="0"/>
              </a:spcBef>
              <a:spcAft>
                <a:spcPts val="0"/>
              </a:spcAft>
              <a:buClr>
                <a:srgbClr val="223264"/>
              </a:buClr>
              <a:buSzPts val="2300"/>
              <a:buAutoNum type="alphaLcParenR"/>
            </a:pPr>
            <a:r>
              <a:rPr lang="en-US" sz="2300" dirty="0">
                <a:solidFill>
                  <a:srgbClr val="223264"/>
                </a:solidFill>
              </a:rPr>
              <a:t>a clear description of the observable target skill or behavior,</a:t>
            </a:r>
            <a:endParaRPr sz="2300" dirty="0">
              <a:solidFill>
                <a:srgbClr val="223264"/>
              </a:solidFill>
            </a:endParaRPr>
          </a:p>
          <a:p>
            <a:pPr marL="457200" lvl="0" indent="-374650" algn="l" rtl="0">
              <a:spcBef>
                <a:spcPts val="0"/>
              </a:spcBef>
              <a:spcAft>
                <a:spcPts val="0"/>
              </a:spcAft>
              <a:buClr>
                <a:srgbClr val="223264"/>
              </a:buClr>
              <a:buSzPts val="2300"/>
              <a:buAutoNum type="alphaLcParenR"/>
            </a:pPr>
            <a:r>
              <a:rPr lang="en-US" sz="2300" dirty="0">
                <a:solidFill>
                  <a:srgbClr val="223264"/>
                </a:solidFill>
              </a:rPr>
              <a:t>the condition under which the target skill can be observed, and</a:t>
            </a:r>
            <a:endParaRPr sz="2300" dirty="0">
              <a:solidFill>
                <a:srgbClr val="223264"/>
              </a:solidFill>
            </a:endParaRPr>
          </a:p>
          <a:p>
            <a:pPr marL="457200" lvl="0" indent="-374650" algn="l" rtl="0">
              <a:spcBef>
                <a:spcPts val="0"/>
              </a:spcBef>
              <a:spcAft>
                <a:spcPts val="0"/>
              </a:spcAft>
              <a:buClr>
                <a:srgbClr val="223264"/>
              </a:buClr>
              <a:buSzPts val="2300"/>
              <a:buAutoNum type="alphaLcParenR"/>
            </a:pPr>
            <a:r>
              <a:rPr lang="en-US" sz="2300" dirty="0">
                <a:solidFill>
                  <a:srgbClr val="223264"/>
                </a:solidFill>
              </a:rPr>
              <a:t>the current rate of performance.</a:t>
            </a:r>
            <a:endParaRPr sz="2300" dirty="0">
              <a:solidFill>
                <a:srgbClr val="223264"/>
              </a:solidFill>
            </a:endParaRPr>
          </a:p>
          <a:p>
            <a:pPr marL="342900" lvl="0" indent="-190500" algn="l" rtl="0">
              <a:lnSpc>
                <a:spcPct val="115000"/>
              </a:lnSpc>
              <a:spcBef>
                <a:spcPts val="0"/>
              </a:spcBef>
              <a:spcAft>
                <a:spcPts val="0"/>
              </a:spcAft>
              <a:buSzPts val="2400"/>
              <a:buFont typeface="Arial"/>
              <a:buNone/>
            </a:pPr>
            <a:endParaRPr dirty="0"/>
          </a:p>
        </p:txBody>
      </p:sp>
      <p:sp>
        <p:nvSpPr>
          <p:cNvPr id="419" name="Google Shape;419;p4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42</a:t>
            </a:fld>
            <a:endParaRPr/>
          </a:p>
        </p:txBody>
      </p:sp>
      <p:sp>
        <p:nvSpPr>
          <p:cNvPr id="420" name="Google Shape;420;p4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Establishing a Baseline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g9877c2f06d_0_2"/>
          <p:cNvSpPr txBox="1">
            <a:spLocks noGrp="1"/>
          </p:cNvSpPr>
          <p:nvPr>
            <p:ph type="body" idx="1"/>
          </p:nvPr>
        </p:nvSpPr>
        <p:spPr>
          <a:xfrm>
            <a:off x="359150" y="845025"/>
            <a:ext cx="8295000" cy="38079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Clr>
                <a:srgbClr val="223264"/>
              </a:buClr>
              <a:buSzPts val="2200"/>
              <a:buChar char="●"/>
            </a:pPr>
            <a:r>
              <a:rPr lang="en-US" sz="2200" dirty="0">
                <a:solidFill>
                  <a:srgbClr val="223264"/>
                </a:solidFill>
              </a:rPr>
              <a:t>Based on assessment data, when given a visual model, Joey is currently able to balance on one foot for &lt;3 seconds.</a:t>
            </a:r>
          </a:p>
          <a:p>
            <a:pPr marL="457200" lvl="0" indent="-368300" algn="l" rtl="0">
              <a:spcBef>
                <a:spcPts val="600"/>
              </a:spcBef>
              <a:spcAft>
                <a:spcPts val="0"/>
              </a:spcAft>
              <a:buClr>
                <a:srgbClr val="223264"/>
              </a:buClr>
              <a:buSzPts val="2200"/>
              <a:buChar char="●"/>
            </a:pPr>
            <a:r>
              <a:rPr lang="en-US" sz="2200" dirty="0">
                <a:solidFill>
                  <a:srgbClr val="223264"/>
                </a:solidFill>
              </a:rPr>
              <a:t>According to documentation from previous therapy sessions, Joey is able to ascend and descend 4 steps on 4/10 attempts with at 8 or fewer verbal cues. </a:t>
            </a:r>
          </a:p>
          <a:p>
            <a:pPr marL="457200" lvl="0" indent="-368300" algn="l" rtl="0">
              <a:spcBef>
                <a:spcPts val="600"/>
              </a:spcBef>
              <a:spcAft>
                <a:spcPts val="0"/>
              </a:spcAft>
              <a:buClr>
                <a:srgbClr val="223264"/>
              </a:buClr>
              <a:buSzPts val="2200"/>
              <a:buChar char="●"/>
            </a:pPr>
            <a:r>
              <a:rPr lang="en-US" sz="2200" dirty="0">
                <a:solidFill>
                  <a:srgbClr val="223264"/>
                </a:solidFill>
              </a:rPr>
              <a:t>According to teacher observation, Joey is currently able to independently keep his balance in a sitting position for no more than 4 minutes. </a:t>
            </a:r>
            <a:r>
              <a:rPr lang="en-US" sz="2200" dirty="0">
                <a:solidFill>
                  <a:srgbClr val="223264"/>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endParaRPr sz="2200" dirty="0">
              <a:solidFill>
                <a:srgbClr val="223264"/>
              </a:solidFill>
            </a:endParaRPr>
          </a:p>
          <a:p>
            <a:pPr marL="0" lvl="0" indent="0" algn="l" rtl="0">
              <a:spcBef>
                <a:spcPts val="0"/>
              </a:spcBef>
              <a:spcAft>
                <a:spcPts val="1600"/>
              </a:spcAft>
              <a:buNone/>
            </a:pPr>
            <a:endParaRPr dirty="0"/>
          </a:p>
        </p:txBody>
      </p:sp>
      <p:sp>
        <p:nvSpPr>
          <p:cNvPr id="426" name="Google Shape;426;g9877c2f06d_0_2"/>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43</a:t>
            </a:fld>
            <a:endParaRPr/>
          </a:p>
        </p:txBody>
      </p:sp>
      <p:sp>
        <p:nvSpPr>
          <p:cNvPr id="427" name="Google Shape;427;g9877c2f06d_0_2"/>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Baseline Examples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g9877c2f06d_0_9"/>
          <p:cNvSpPr txBox="1">
            <a:spLocks noGrp="1"/>
          </p:cNvSpPr>
          <p:nvPr>
            <p:ph type="body" idx="1"/>
          </p:nvPr>
        </p:nvSpPr>
        <p:spPr>
          <a:xfrm>
            <a:off x="424500" y="872975"/>
            <a:ext cx="8295000" cy="3679800"/>
          </a:xfrm>
          <a:prstGeom prst="rect">
            <a:avLst/>
          </a:prstGeom>
        </p:spPr>
        <p:txBody>
          <a:bodyPr spcFirstLastPara="1" wrap="square" lIns="91425" tIns="91425" rIns="91425" bIns="91425" anchor="t" anchorCtr="0">
            <a:noAutofit/>
          </a:bodyPr>
          <a:lstStyle/>
          <a:p>
            <a:pPr marL="0" lvl="0" indent="0" algn="l" rtl="0">
              <a:spcBef>
                <a:spcPts val="700"/>
              </a:spcBef>
              <a:spcAft>
                <a:spcPts val="0"/>
              </a:spcAft>
              <a:buClr>
                <a:schemeClr val="dk1"/>
              </a:buClr>
              <a:buSzPts val="1100"/>
              <a:buFont typeface="Arial"/>
              <a:buNone/>
            </a:pPr>
            <a:r>
              <a:rPr lang="en-US" sz="2300" b="1">
                <a:solidFill>
                  <a:srgbClr val="223264"/>
                </a:solidFill>
              </a:rPr>
              <a:t>Measurable annual goals </a:t>
            </a:r>
            <a:r>
              <a:rPr lang="en-US" sz="2300">
                <a:solidFill>
                  <a:srgbClr val="223264"/>
                </a:solidFill>
              </a:rPr>
              <a:t>are academic and/or functional goals that are written to meet the child’s needs that result from the child’s disability to enable the child to be involved in and progress in the general education curriculum and meet each of the child’s other educational needs that result from the child’s disability </a:t>
            </a:r>
            <a:r>
              <a:rPr lang="en-US" sz="1900">
                <a:solidFill>
                  <a:srgbClr val="223264"/>
                </a:solidFill>
              </a:rPr>
              <a:t>(C.F.R. § 300.320(a)(2)).</a:t>
            </a:r>
            <a:endParaRPr sz="1900">
              <a:solidFill>
                <a:srgbClr val="223264"/>
              </a:solidFill>
            </a:endParaRPr>
          </a:p>
          <a:p>
            <a:pPr marL="0" lvl="0" indent="0" algn="l" rtl="0">
              <a:spcBef>
                <a:spcPts val="700"/>
              </a:spcBef>
              <a:spcAft>
                <a:spcPts val="0"/>
              </a:spcAft>
              <a:buClr>
                <a:schemeClr val="dk1"/>
              </a:buClr>
              <a:buSzPts val="1100"/>
              <a:buFont typeface="Arial"/>
              <a:buNone/>
            </a:pPr>
            <a:r>
              <a:rPr lang="en-US" sz="2300">
                <a:solidFill>
                  <a:schemeClr val="dk1"/>
                </a:solidFill>
              </a:rPr>
              <a:t>•</a:t>
            </a:r>
            <a:r>
              <a:rPr lang="en-US" sz="2300" i="1">
                <a:solidFill>
                  <a:srgbClr val="FF0000"/>
                </a:solidFill>
              </a:rPr>
              <a:t>They must be meaningful, understandable, and able to be accomplished within one school year. </a:t>
            </a:r>
            <a:endParaRPr sz="2300" i="1">
              <a:solidFill>
                <a:srgbClr val="FF0000"/>
              </a:solidFill>
            </a:endParaRPr>
          </a:p>
          <a:p>
            <a:pPr marL="0" lvl="0" indent="0" algn="l" rtl="0">
              <a:spcBef>
                <a:spcPts val="0"/>
              </a:spcBef>
              <a:spcAft>
                <a:spcPts val="1600"/>
              </a:spcAft>
              <a:buNone/>
            </a:pPr>
            <a:endParaRPr/>
          </a:p>
        </p:txBody>
      </p:sp>
      <p:sp>
        <p:nvSpPr>
          <p:cNvPr id="362" name="Google Shape;362;g9877c2f06d_0_9"/>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44</a:t>
            </a:fld>
            <a:endParaRPr/>
          </a:p>
        </p:txBody>
      </p:sp>
      <p:sp>
        <p:nvSpPr>
          <p:cNvPr id="363" name="Google Shape;363;g9877c2f06d_0_9"/>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Writing Educational Standards-Based Goals</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9877c2f06d_0_16"/>
          <p:cNvSpPr txBox="1">
            <a:spLocks noGrp="1"/>
          </p:cNvSpPr>
          <p:nvPr>
            <p:ph type="body" idx="1"/>
          </p:nvPr>
        </p:nvSpPr>
        <p:spPr>
          <a:xfrm>
            <a:off x="424500" y="581055"/>
            <a:ext cx="8295000" cy="4055599"/>
          </a:xfrm>
          <a:prstGeom prst="rect">
            <a:avLst/>
          </a:prstGeom>
        </p:spPr>
        <p:txBody>
          <a:bodyPr spcFirstLastPara="1" wrap="square" lIns="91425" tIns="91425" rIns="91425" bIns="91425" anchor="t" anchorCtr="0">
            <a:noAutofit/>
          </a:bodyPr>
          <a:lstStyle/>
          <a:p>
            <a:pPr marL="457200" lvl="0" indent="-381000" algn="l" rtl="0">
              <a:spcBef>
                <a:spcPts val="700"/>
              </a:spcBef>
              <a:spcAft>
                <a:spcPts val="0"/>
              </a:spcAft>
              <a:buClr>
                <a:srgbClr val="223264"/>
              </a:buClr>
              <a:buSzPts val="2400"/>
              <a:buChar char="●"/>
            </a:pPr>
            <a:r>
              <a:rPr lang="en-US" dirty="0">
                <a:solidFill>
                  <a:srgbClr val="223264"/>
                </a:solidFill>
              </a:rPr>
              <a:t>Annual goals should focus on functional and academic needs identified in the PLAAFP.</a:t>
            </a:r>
            <a:endParaRPr dirty="0">
              <a:solidFill>
                <a:srgbClr val="223264"/>
              </a:solidFill>
            </a:endParaRPr>
          </a:p>
          <a:p>
            <a:pPr marL="457200" lvl="0" indent="-381000" algn="l" rtl="0">
              <a:spcBef>
                <a:spcPts val="0"/>
              </a:spcBef>
              <a:spcAft>
                <a:spcPts val="0"/>
              </a:spcAft>
              <a:buClr>
                <a:srgbClr val="223264"/>
              </a:buClr>
              <a:buSzPts val="2400"/>
              <a:buChar char="●"/>
            </a:pPr>
            <a:r>
              <a:rPr lang="en-US" dirty="0">
                <a:solidFill>
                  <a:srgbClr val="223264"/>
                </a:solidFill>
              </a:rPr>
              <a:t>Annual goals are statements that identify the knowledge, skills, and/or behaviors a student is expected to demonstrate within a specified time period.</a:t>
            </a:r>
            <a:endParaRPr dirty="0">
              <a:solidFill>
                <a:srgbClr val="223264"/>
              </a:solidFill>
            </a:endParaRPr>
          </a:p>
          <a:p>
            <a:pPr marL="457200" lvl="0" indent="-381000" algn="l" rtl="0">
              <a:spcBef>
                <a:spcPts val="0"/>
              </a:spcBef>
              <a:spcAft>
                <a:spcPts val="0"/>
              </a:spcAft>
              <a:buClr>
                <a:srgbClr val="223264"/>
              </a:buClr>
              <a:buSzPts val="2400"/>
              <a:buChar char="●"/>
            </a:pPr>
            <a:r>
              <a:rPr lang="en-US" dirty="0">
                <a:solidFill>
                  <a:srgbClr val="223264"/>
                </a:solidFill>
              </a:rPr>
              <a:t>Annual goals should be written in easily understood language.</a:t>
            </a:r>
          </a:p>
          <a:p>
            <a:pPr marL="457200" lvl="0" indent="-381000" algn="l" rtl="0">
              <a:spcBef>
                <a:spcPts val="0"/>
              </a:spcBef>
              <a:spcAft>
                <a:spcPts val="0"/>
              </a:spcAft>
              <a:buClr>
                <a:srgbClr val="223264"/>
              </a:buClr>
              <a:buSzPts val="2400"/>
              <a:buChar char="●"/>
            </a:pPr>
            <a:r>
              <a:rPr lang="en-US" dirty="0">
                <a:solidFill>
                  <a:srgbClr val="223264"/>
                </a:solidFill>
              </a:rPr>
              <a:t>Annual goals belong to the child, not the service provider.</a:t>
            </a:r>
            <a:endParaRPr dirty="0">
              <a:solidFill>
                <a:srgbClr val="223264"/>
              </a:solidFill>
            </a:endParaRPr>
          </a:p>
          <a:p>
            <a:pPr marL="0" lvl="0" indent="0" algn="l" rtl="0">
              <a:spcBef>
                <a:spcPts val="0"/>
              </a:spcBef>
              <a:spcAft>
                <a:spcPts val="1600"/>
              </a:spcAft>
              <a:buNone/>
            </a:pPr>
            <a:endParaRPr dirty="0"/>
          </a:p>
        </p:txBody>
      </p:sp>
      <p:sp>
        <p:nvSpPr>
          <p:cNvPr id="369" name="Google Shape;369;g9877c2f06d_0_16"/>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45</a:t>
            </a:fld>
            <a:endParaRPr/>
          </a:p>
        </p:txBody>
      </p:sp>
      <p:sp>
        <p:nvSpPr>
          <p:cNvPr id="370" name="Google Shape;370;g9877c2f06d_0_16"/>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Writing Educational Standards-Based Goals</a:t>
            </a: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9877c2f06d_0_40"/>
          <p:cNvSpPr txBox="1">
            <a:spLocks noGrp="1"/>
          </p:cNvSpPr>
          <p:nvPr>
            <p:ph type="body" idx="1"/>
          </p:nvPr>
        </p:nvSpPr>
        <p:spPr>
          <a:xfrm>
            <a:off x="424500" y="962850"/>
            <a:ext cx="8295000" cy="3575100"/>
          </a:xfrm>
          <a:prstGeom prst="rect">
            <a:avLst/>
          </a:prstGeom>
        </p:spPr>
        <p:txBody>
          <a:bodyPr spcFirstLastPara="1" wrap="square" lIns="91425" tIns="91425" rIns="91425" bIns="91425" anchor="t" anchorCtr="0">
            <a:noAutofit/>
          </a:bodyPr>
          <a:lstStyle/>
          <a:p>
            <a:pPr marL="457200" lvl="0" indent="-406400" algn="l" rtl="0">
              <a:spcBef>
                <a:spcPts val="800"/>
              </a:spcBef>
              <a:spcAft>
                <a:spcPts val="0"/>
              </a:spcAft>
              <a:buClr>
                <a:srgbClr val="223264"/>
              </a:buClr>
              <a:buSzPts val="2800"/>
              <a:buChar char="●"/>
            </a:pPr>
            <a:r>
              <a:rPr lang="en-US" sz="2800" b="1">
                <a:solidFill>
                  <a:srgbClr val="223264"/>
                </a:solidFill>
              </a:rPr>
              <a:t>Timeframe</a:t>
            </a:r>
            <a:r>
              <a:rPr lang="en-US" sz="2800">
                <a:solidFill>
                  <a:srgbClr val="223264"/>
                </a:solidFill>
              </a:rPr>
              <a:t> - what is the target date for achieving the goal?</a:t>
            </a:r>
            <a:endParaRPr sz="2800">
              <a:solidFill>
                <a:srgbClr val="223264"/>
              </a:solidFill>
            </a:endParaRPr>
          </a:p>
          <a:p>
            <a:pPr marL="457200" lvl="0" indent="-406400" algn="l" rtl="0">
              <a:spcBef>
                <a:spcPts val="0"/>
              </a:spcBef>
              <a:spcAft>
                <a:spcPts val="0"/>
              </a:spcAft>
              <a:buClr>
                <a:srgbClr val="223264"/>
              </a:buClr>
              <a:buSzPts val="2800"/>
              <a:buChar char="●"/>
            </a:pPr>
            <a:r>
              <a:rPr lang="en-US" sz="2800" b="1">
                <a:solidFill>
                  <a:srgbClr val="223264"/>
                </a:solidFill>
              </a:rPr>
              <a:t>Condition</a:t>
            </a:r>
            <a:r>
              <a:rPr lang="en-US" sz="2800">
                <a:solidFill>
                  <a:srgbClr val="223264"/>
                </a:solidFill>
              </a:rPr>
              <a:t> - what is the instructor providing?</a:t>
            </a:r>
            <a:endParaRPr sz="2800">
              <a:solidFill>
                <a:srgbClr val="223264"/>
              </a:solidFill>
            </a:endParaRPr>
          </a:p>
          <a:p>
            <a:pPr marL="457200" lvl="0" indent="-406400" algn="l" rtl="0">
              <a:spcBef>
                <a:spcPts val="0"/>
              </a:spcBef>
              <a:spcAft>
                <a:spcPts val="0"/>
              </a:spcAft>
              <a:buClr>
                <a:srgbClr val="223264"/>
              </a:buClr>
              <a:buSzPts val="2800"/>
              <a:buChar char="●"/>
            </a:pPr>
            <a:r>
              <a:rPr lang="en-US" sz="2800" b="1">
                <a:solidFill>
                  <a:srgbClr val="223264"/>
                </a:solidFill>
              </a:rPr>
              <a:t>Behavior</a:t>
            </a:r>
            <a:r>
              <a:rPr lang="en-US" sz="2800">
                <a:solidFill>
                  <a:srgbClr val="223264"/>
                </a:solidFill>
              </a:rPr>
              <a:t> - what is the student expected to do?</a:t>
            </a:r>
            <a:endParaRPr sz="2800">
              <a:solidFill>
                <a:srgbClr val="223264"/>
              </a:solidFill>
            </a:endParaRPr>
          </a:p>
          <a:p>
            <a:pPr marL="457200" lvl="0" indent="-406400" algn="l" rtl="0">
              <a:spcBef>
                <a:spcPts val="0"/>
              </a:spcBef>
              <a:spcAft>
                <a:spcPts val="0"/>
              </a:spcAft>
              <a:buClr>
                <a:srgbClr val="223264"/>
              </a:buClr>
              <a:buSzPts val="2800"/>
              <a:buChar char="●"/>
            </a:pPr>
            <a:r>
              <a:rPr lang="en-US" sz="2800" b="1">
                <a:solidFill>
                  <a:srgbClr val="223264"/>
                </a:solidFill>
              </a:rPr>
              <a:t>Criteria </a:t>
            </a:r>
            <a:r>
              <a:rPr lang="en-US" sz="2800">
                <a:solidFill>
                  <a:srgbClr val="223264"/>
                </a:solidFill>
              </a:rPr>
              <a:t>- how well must the student perform to meet the goal?</a:t>
            </a:r>
            <a:endParaRPr sz="2800">
              <a:solidFill>
                <a:srgbClr val="223264"/>
              </a:solidFill>
            </a:endParaRPr>
          </a:p>
          <a:p>
            <a:pPr marL="0" lvl="0" indent="0" algn="l" rtl="0">
              <a:spcBef>
                <a:spcPts val="0"/>
              </a:spcBef>
              <a:spcAft>
                <a:spcPts val="1600"/>
              </a:spcAft>
              <a:buNone/>
            </a:pPr>
            <a:endParaRPr/>
          </a:p>
        </p:txBody>
      </p:sp>
      <p:sp>
        <p:nvSpPr>
          <p:cNvPr id="383" name="Google Shape;383;g9877c2f06d_0_40"/>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46</a:t>
            </a:fld>
            <a:endParaRPr/>
          </a:p>
        </p:txBody>
      </p:sp>
      <p:sp>
        <p:nvSpPr>
          <p:cNvPr id="384" name="Google Shape;384;g9877c2f06d_0_40"/>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Components of a Standards-Based Goal</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9877c2f06d_0_23"/>
          <p:cNvSpPr txBox="1">
            <a:spLocks noGrp="1"/>
          </p:cNvSpPr>
          <p:nvPr>
            <p:ph type="body" idx="1"/>
          </p:nvPr>
        </p:nvSpPr>
        <p:spPr>
          <a:xfrm>
            <a:off x="415636" y="1152525"/>
            <a:ext cx="8295000" cy="3217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dirty="0"/>
          </a:p>
        </p:txBody>
      </p:sp>
      <p:sp>
        <p:nvSpPr>
          <p:cNvPr id="376" name="Google Shape;376;g9877c2f06d_0_23"/>
          <p:cNvSpPr txBox="1">
            <a:spLocks noGrp="1"/>
          </p:cNvSpPr>
          <p:nvPr>
            <p:ph type="sldNum" idx="12"/>
          </p:nvPr>
        </p:nvSpPr>
        <p:spPr>
          <a:xfrm>
            <a:off x="8481083" y="4887306"/>
            <a:ext cx="548700" cy="233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Clr>
                <a:srgbClr val="3A484F"/>
              </a:buClr>
              <a:buSzPts val="1050"/>
              <a:buFont typeface="Arial"/>
              <a:buNone/>
            </a:pPr>
            <a:fld id="{00000000-1234-1234-1234-123412341234}" type="slidenum">
              <a:rPr lang="en-US"/>
              <a:t>47</a:t>
            </a:fld>
            <a:endParaRPr/>
          </a:p>
        </p:txBody>
      </p:sp>
      <p:sp>
        <p:nvSpPr>
          <p:cNvPr id="377" name="Google Shape;377;g9877c2f06d_0_23"/>
          <p:cNvSpPr txBox="1">
            <a:spLocks noGrp="1"/>
          </p:cNvSpPr>
          <p:nvPr>
            <p:ph type="title"/>
          </p:nvPr>
        </p:nvSpPr>
        <p:spPr>
          <a:xfrm>
            <a:off x="133550" y="835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Connecting the Baselines and Annual Goals</a:t>
            </a:r>
            <a:endParaRPr/>
          </a:p>
        </p:txBody>
      </p:sp>
      <p:graphicFrame>
        <p:nvGraphicFramePr>
          <p:cNvPr id="3" name="Diagram 2">
            <a:extLst>
              <a:ext uri="{FF2B5EF4-FFF2-40B4-BE49-F238E27FC236}">
                <a16:creationId xmlns:a16="http://schemas.microsoft.com/office/drawing/2014/main" id="{82A3DE85-43E8-4841-A0D5-D10F2FF1DAA1}"/>
              </a:ext>
            </a:extLst>
          </p:cNvPr>
          <p:cNvGraphicFramePr/>
          <p:nvPr>
            <p:extLst>
              <p:ext uri="{D42A27DB-BD31-4B8C-83A1-F6EECF244321}">
                <p14:modId xmlns:p14="http://schemas.microsoft.com/office/powerpoint/2010/main" val="590137898"/>
              </p:ext>
            </p:extLst>
          </p:nvPr>
        </p:nvGraphicFramePr>
        <p:xfrm>
          <a:off x="433363" y="539749"/>
          <a:ext cx="8128745" cy="40969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81A025-BDB6-42DE-9FA0-8807ADE9645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48</a:t>
            </a:fld>
            <a:endParaRPr lang="en-US"/>
          </a:p>
        </p:txBody>
      </p:sp>
      <p:sp>
        <p:nvSpPr>
          <p:cNvPr id="4" name="Title 3">
            <a:extLst>
              <a:ext uri="{FF2B5EF4-FFF2-40B4-BE49-F238E27FC236}">
                <a16:creationId xmlns:a16="http://schemas.microsoft.com/office/drawing/2014/main" id="{62121E5D-F8F7-495F-BC62-DF1AADF6D523}"/>
              </a:ext>
            </a:extLst>
          </p:cNvPr>
          <p:cNvSpPr>
            <a:spLocks noGrp="1"/>
          </p:cNvSpPr>
          <p:nvPr>
            <p:ph type="title"/>
          </p:nvPr>
        </p:nvSpPr>
        <p:spPr/>
        <p:txBody>
          <a:bodyPr/>
          <a:lstStyle/>
          <a:p>
            <a:r>
              <a:rPr lang="en-US" dirty="0"/>
              <a:t>Example: Annual Goals</a:t>
            </a:r>
          </a:p>
        </p:txBody>
      </p:sp>
      <p:graphicFrame>
        <p:nvGraphicFramePr>
          <p:cNvPr id="6" name="Table 6">
            <a:extLst>
              <a:ext uri="{FF2B5EF4-FFF2-40B4-BE49-F238E27FC236}">
                <a16:creationId xmlns:a16="http://schemas.microsoft.com/office/drawing/2014/main" id="{274E1373-52C2-4E55-ABC2-1115D1B20602}"/>
              </a:ext>
            </a:extLst>
          </p:cNvPr>
          <p:cNvGraphicFramePr>
            <a:graphicFrameLocks noGrp="1"/>
          </p:cNvGraphicFramePr>
          <p:nvPr>
            <p:extLst>
              <p:ext uri="{D42A27DB-BD31-4B8C-83A1-F6EECF244321}">
                <p14:modId xmlns:p14="http://schemas.microsoft.com/office/powerpoint/2010/main" val="1671886734"/>
              </p:ext>
            </p:extLst>
          </p:nvPr>
        </p:nvGraphicFramePr>
        <p:xfrm>
          <a:off x="489527" y="969818"/>
          <a:ext cx="8164624" cy="3334328"/>
        </p:xfrm>
        <a:graphic>
          <a:graphicData uri="http://schemas.openxmlformats.org/drawingml/2006/table">
            <a:tbl>
              <a:tblPr firstRow="1" bandRow="1">
                <a:tableStyleId>{69C7853C-536D-4A76-A0AE-DD22124D55A5}</a:tableStyleId>
              </a:tblPr>
              <a:tblGrid>
                <a:gridCol w="2041156">
                  <a:extLst>
                    <a:ext uri="{9D8B030D-6E8A-4147-A177-3AD203B41FA5}">
                      <a16:colId xmlns:a16="http://schemas.microsoft.com/office/drawing/2014/main" val="1587039339"/>
                    </a:ext>
                  </a:extLst>
                </a:gridCol>
                <a:gridCol w="2041156">
                  <a:extLst>
                    <a:ext uri="{9D8B030D-6E8A-4147-A177-3AD203B41FA5}">
                      <a16:colId xmlns:a16="http://schemas.microsoft.com/office/drawing/2014/main" val="3879101476"/>
                    </a:ext>
                  </a:extLst>
                </a:gridCol>
                <a:gridCol w="2041156">
                  <a:extLst>
                    <a:ext uri="{9D8B030D-6E8A-4147-A177-3AD203B41FA5}">
                      <a16:colId xmlns:a16="http://schemas.microsoft.com/office/drawing/2014/main" val="1222078698"/>
                    </a:ext>
                  </a:extLst>
                </a:gridCol>
                <a:gridCol w="2041156">
                  <a:extLst>
                    <a:ext uri="{9D8B030D-6E8A-4147-A177-3AD203B41FA5}">
                      <a16:colId xmlns:a16="http://schemas.microsoft.com/office/drawing/2014/main" val="12201441"/>
                    </a:ext>
                  </a:extLst>
                </a:gridCol>
              </a:tblGrid>
              <a:tr h="833582">
                <a:tc>
                  <a:txBody>
                    <a:bodyPr/>
                    <a:lstStyle/>
                    <a:p>
                      <a:r>
                        <a:rPr lang="en-US" dirty="0"/>
                        <a:t>Timeframe</a:t>
                      </a:r>
                    </a:p>
                  </a:txBody>
                  <a:tcPr/>
                </a:tc>
                <a:tc>
                  <a:txBody>
                    <a:bodyPr/>
                    <a:lstStyle/>
                    <a:p>
                      <a:r>
                        <a:rPr lang="en-US" dirty="0"/>
                        <a:t>Condition</a:t>
                      </a:r>
                    </a:p>
                  </a:txBody>
                  <a:tcPr/>
                </a:tc>
                <a:tc>
                  <a:txBody>
                    <a:bodyPr/>
                    <a:lstStyle/>
                    <a:p>
                      <a:r>
                        <a:rPr lang="en-US" dirty="0"/>
                        <a:t>Behavior</a:t>
                      </a:r>
                    </a:p>
                  </a:txBody>
                  <a:tcPr/>
                </a:tc>
                <a:tc>
                  <a:txBody>
                    <a:bodyPr/>
                    <a:lstStyle/>
                    <a:p>
                      <a:r>
                        <a:rPr lang="en-US" dirty="0"/>
                        <a:t>Criteria</a:t>
                      </a:r>
                    </a:p>
                  </a:txBody>
                  <a:tcPr/>
                </a:tc>
                <a:extLst>
                  <a:ext uri="{0D108BD9-81ED-4DB2-BD59-A6C34878D82A}">
                    <a16:rowId xmlns:a16="http://schemas.microsoft.com/office/drawing/2014/main" val="479172388"/>
                  </a:ext>
                </a:extLst>
              </a:tr>
              <a:tr h="833582">
                <a:tc>
                  <a:txBody>
                    <a:bodyPr/>
                    <a:lstStyle/>
                    <a:p>
                      <a:r>
                        <a:rPr lang="en-US" dirty="0"/>
                        <a:t>By May 25, 2021,</a:t>
                      </a:r>
                    </a:p>
                  </a:txBody>
                  <a:tcPr/>
                </a:tc>
                <a:tc>
                  <a:txBody>
                    <a:bodyPr/>
                    <a:lstStyle/>
                    <a:p>
                      <a:r>
                        <a:rPr lang="en-US" dirty="0"/>
                        <a:t>With 4 or fewer verbal prompts</a:t>
                      </a:r>
                    </a:p>
                  </a:txBody>
                  <a:tcPr/>
                </a:tc>
                <a:tc>
                  <a:txBody>
                    <a:bodyPr/>
                    <a:lstStyle/>
                    <a:p>
                      <a:r>
                        <a:rPr lang="en-US" dirty="0"/>
                        <a:t>Joey will be able to ascend and descend 4 steps</a:t>
                      </a:r>
                    </a:p>
                  </a:txBody>
                  <a:tcPr/>
                </a:tc>
                <a:tc>
                  <a:txBody>
                    <a:bodyPr/>
                    <a:lstStyle/>
                    <a:p>
                      <a:r>
                        <a:rPr lang="en-US" dirty="0"/>
                        <a:t>8/10 attempts</a:t>
                      </a:r>
                    </a:p>
                  </a:txBody>
                  <a:tcPr/>
                </a:tc>
                <a:extLst>
                  <a:ext uri="{0D108BD9-81ED-4DB2-BD59-A6C34878D82A}">
                    <a16:rowId xmlns:a16="http://schemas.microsoft.com/office/drawing/2014/main" val="1540402315"/>
                  </a:ext>
                </a:extLst>
              </a:tr>
              <a:tr h="833582">
                <a:tc>
                  <a:txBody>
                    <a:bodyPr/>
                    <a:lstStyle/>
                    <a:p>
                      <a:r>
                        <a:rPr lang="en-US" dirty="0"/>
                        <a:t>By the end of the 4</a:t>
                      </a:r>
                      <a:r>
                        <a:rPr lang="en-US" baseline="30000" dirty="0"/>
                        <a:t>th</a:t>
                      </a:r>
                      <a:r>
                        <a:rPr lang="en-US" dirty="0"/>
                        <a:t> 9 weeks,</a:t>
                      </a:r>
                    </a:p>
                  </a:txBody>
                  <a:tcPr/>
                </a:tc>
                <a:tc>
                  <a:txBody>
                    <a:bodyPr/>
                    <a:lstStyle/>
                    <a:p>
                      <a:r>
                        <a:rPr lang="en-US" dirty="0"/>
                        <a:t>When given a visual model</a:t>
                      </a:r>
                    </a:p>
                  </a:txBody>
                  <a:tcPr/>
                </a:tc>
                <a:tc>
                  <a:txBody>
                    <a:bodyPr/>
                    <a:lstStyle/>
                    <a:p>
                      <a:r>
                        <a:rPr lang="en-US" dirty="0"/>
                        <a:t>Joey will balance on one foot</a:t>
                      </a:r>
                    </a:p>
                  </a:txBody>
                  <a:tcPr/>
                </a:tc>
                <a:tc>
                  <a:txBody>
                    <a:bodyPr/>
                    <a:lstStyle/>
                    <a:p>
                      <a:r>
                        <a:rPr lang="en-US" dirty="0"/>
                        <a:t>For at least 10 seconds</a:t>
                      </a:r>
                    </a:p>
                  </a:txBody>
                  <a:tcPr/>
                </a:tc>
                <a:extLst>
                  <a:ext uri="{0D108BD9-81ED-4DB2-BD59-A6C34878D82A}">
                    <a16:rowId xmlns:a16="http://schemas.microsoft.com/office/drawing/2014/main" val="3283203852"/>
                  </a:ext>
                </a:extLst>
              </a:tr>
              <a:tr h="833582">
                <a:tc>
                  <a:txBody>
                    <a:bodyPr/>
                    <a:lstStyle/>
                    <a:p>
                      <a:r>
                        <a:rPr lang="en-US" dirty="0"/>
                        <a:t>By the end of the 20-21 school year, </a:t>
                      </a:r>
                    </a:p>
                  </a:txBody>
                  <a:tcPr/>
                </a:tc>
                <a:tc>
                  <a:txBody>
                    <a:bodyPr/>
                    <a:lstStyle/>
                    <a:p>
                      <a:r>
                        <a:rPr lang="en-US" dirty="0"/>
                        <a:t>Independently</a:t>
                      </a:r>
                    </a:p>
                  </a:txBody>
                  <a:tcPr/>
                </a:tc>
                <a:tc>
                  <a:txBody>
                    <a:bodyPr/>
                    <a:lstStyle/>
                    <a:p>
                      <a:r>
                        <a:rPr lang="en-US" dirty="0"/>
                        <a:t>Joey will demonstrate increased core muscle strength by</a:t>
                      </a:r>
                    </a:p>
                  </a:txBody>
                  <a:tcPr/>
                </a:tc>
                <a:tc>
                  <a:txBody>
                    <a:bodyPr/>
                    <a:lstStyle/>
                    <a:p>
                      <a:r>
                        <a:rPr lang="en-US" dirty="0"/>
                        <a:t>sitting upright for at least 10 minutes</a:t>
                      </a:r>
                    </a:p>
                  </a:txBody>
                  <a:tcPr/>
                </a:tc>
                <a:extLst>
                  <a:ext uri="{0D108BD9-81ED-4DB2-BD59-A6C34878D82A}">
                    <a16:rowId xmlns:a16="http://schemas.microsoft.com/office/drawing/2014/main" val="2027808535"/>
                  </a:ext>
                </a:extLst>
              </a:tr>
            </a:tbl>
          </a:graphicData>
        </a:graphic>
      </p:graphicFrame>
    </p:spTree>
    <p:extLst>
      <p:ext uri="{BB962C8B-B14F-4D97-AF65-F5344CB8AC3E}">
        <p14:creationId xmlns:p14="http://schemas.microsoft.com/office/powerpoint/2010/main" val="2483625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49</a:t>
            </a:fld>
            <a:endParaRPr/>
          </a:p>
        </p:txBody>
      </p:sp>
      <p:sp>
        <p:nvSpPr>
          <p:cNvPr id="440" name="Google Shape;440;p45"/>
          <p:cNvSpPr txBox="1">
            <a:spLocks noGrp="1"/>
          </p:cNvSpPr>
          <p:nvPr>
            <p:ph type="title"/>
          </p:nvPr>
        </p:nvSpPr>
        <p:spPr>
          <a:xfrm>
            <a:off x="311700" y="1694468"/>
            <a:ext cx="569271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4000"/>
              <a:buFont typeface="Arial"/>
              <a:buNone/>
            </a:pPr>
            <a:r>
              <a:rPr lang="en-US" sz="4000"/>
              <a:t>Dismissal Criteria</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body" idx="1"/>
          </p:nvPr>
        </p:nvSpPr>
        <p:spPr>
          <a:xfrm>
            <a:off x="415636" y="1061085"/>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797979"/>
              </a:buClr>
              <a:buSzPts val="2400"/>
              <a:buFont typeface="Arial"/>
              <a:buNone/>
            </a:pPr>
            <a:r>
              <a:rPr lang="en-US" b="0" i="0" u="none" strike="noStrike" cap="none" dirty="0">
                <a:solidFill>
                  <a:srgbClr val="223264"/>
                </a:solidFill>
                <a:latin typeface="Arial"/>
                <a:ea typeface="Arial"/>
                <a:cs typeface="Arial"/>
                <a:sym typeface="Arial"/>
              </a:rPr>
              <a:t>Students should be dismissed from language/speech therapy and other related services when one of the following criteria is met:</a:t>
            </a:r>
            <a:endParaRPr dirty="0"/>
          </a:p>
          <a:p>
            <a:pPr marL="342900" lvl="0" indent="-342900" algn="l" rtl="0">
              <a:lnSpc>
                <a:spcPct val="115000"/>
              </a:lnSpc>
              <a:spcBef>
                <a:spcPts val="1600"/>
              </a:spcBef>
              <a:spcAft>
                <a:spcPts val="0"/>
              </a:spcAft>
              <a:buClr>
                <a:srgbClr val="797979"/>
              </a:buClr>
              <a:buSzPts val="2400"/>
              <a:buChar char="•"/>
            </a:pPr>
            <a:r>
              <a:rPr lang="en-US" b="0" i="0" u="none" strike="noStrike" cap="none" dirty="0">
                <a:solidFill>
                  <a:srgbClr val="223264"/>
                </a:solidFill>
                <a:latin typeface="Arial"/>
                <a:ea typeface="Arial"/>
                <a:cs typeface="Arial"/>
                <a:sym typeface="Arial"/>
              </a:rPr>
              <a:t>they no longer have a disability; and/or</a:t>
            </a:r>
            <a:endParaRPr dirty="0"/>
          </a:p>
          <a:p>
            <a:pPr marL="342900" lvl="0" indent="-342900" algn="l" rtl="0">
              <a:lnSpc>
                <a:spcPct val="115000"/>
              </a:lnSpc>
              <a:spcBef>
                <a:spcPts val="1600"/>
              </a:spcBef>
              <a:spcAft>
                <a:spcPts val="0"/>
              </a:spcAft>
              <a:buClr>
                <a:srgbClr val="797979"/>
              </a:buClr>
              <a:buSzPts val="2400"/>
              <a:buChar char="•"/>
            </a:pPr>
            <a:r>
              <a:rPr lang="en-US" b="0" i="0" u="none" strike="noStrike" cap="none" dirty="0">
                <a:solidFill>
                  <a:srgbClr val="223264"/>
                </a:solidFill>
                <a:latin typeface="Arial"/>
                <a:ea typeface="Arial"/>
                <a:cs typeface="Arial"/>
                <a:sym typeface="Arial"/>
              </a:rPr>
              <a:t>they no longer require related services due to their disability.</a:t>
            </a:r>
            <a:endParaRPr dirty="0"/>
          </a:p>
          <a:p>
            <a:pPr marL="342900" lvl="0" indent="-190500" algn="l" rtl="0">
              <a:lnSpc>
                <a:spcPct val="115000"/>
              </a:lnSpc>
              <a:spcBef>
                <a:spcPts val="1600"/>
              </a:spcBef>
              <a:spcAft>
                <a:spcPts val="0"/>
              </a:spcAft>
              <a:buSzPts val="2400"/>
              <a:buFont typeface="Arial"/>
              <a:buNone/>
            </a:pPr>
            <a:endParaRPr dirty="0"/>
          </a:p>
        </p:txBody>
      </p:sp>
      <p:sp>
        <p:nvSpPr>
          <p:cNvPr id="446" name="Google Shape;446;p4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Dismissal Criteria </a:t>
            </a:r>
            <a:endParaRPr/>
          </a:p>
        </p:txBody>
      </p:sp>
      <p:sp>
        <p:nvSpPr>
          <p:cNvPr id="447" name="Google Shape;447;p4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47"/>
          <p:cNvSpPr txBox="1">
            <a:spLocks noGrp="1"/>
          </p:cNvSpPr>
          <p:nvPr>
            <p:ph type="body" idx="1"/>
          </p:nvPr>
        </p:nvSpPr>
        <p:spPr>
          <a:xfrm>
            <a:off x="359235" y="962818"/>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797979"/>
              </a:buClr>
              <a:buSzPts val="2400"/>
              <a:buFont typeface="Arial"/>
              <a:buNone/>
            </a:pPr>
            <a:r>
              <a:rPr lang="en-US" b="0" i="0" u="none" strike="noStrike" cap="none">
                <a:solidFill>
                  <a:srgbClr val="223264"/>
                </a:solidFill>
                <a:latin typeface="Arial"/>
                <a:ea typeface="Arial"/>
                <a:cs typeface="Arial"/>
                <a:sym typeface="Arial"/>
              </a:rPr>
              <a:t>The IEP Committee determines that services are no longer warranted due to:</a:t>
            </a:r>
            <a:endParaRPr/>
          </a:p>
          <a:p>
            <a:pPr marL="385763" marR="0" lvl="0" indent="-385763" algn="l" rtl="0">
              <a:lnSpc>
                <a:spcPct val="115000"/>
              </a:lnSpc>
              <a:spcBef>
                <a:spcPts val="1600"/>
              </a:spcBef>
              <a:spcAft>
                <a:spcPts val="0"/>
              </a:spcAft>
              <a:buClr>
                <a:srgbClr val="797979"/>
              </a:buClr>
              <a:buSzPts val="2400"/>
              <a:buFont typeface="Arial"/>
              <a:buAutoNum type="alphaUcPeriod"/>
            </a:pPr>
            <a:r>
              <a:rPr lang="en-US" b="0" i="0" u="none" strike="noStrike" cap="none">
                <a:solidFill>
                  <a:srgbClr val="223264"/>
                </a:solidFill>
                <a:latin typeface="Arial"/>
                <a:ea typeface="Arial"/>
                <a:cs typeface="Arial"/>
                <a:sym typeface="Arial"/>
              </a:rPr>
              <a:t>The student no longer meets eligibility criteria for services when:</a:t>
            </a:r>
            <a:endParaRPr/>
          </a:p>
          <a:p>
            <a:pPr marL="642938" marR="0" lvl="1" indent="-342900" algn="l" rtl="0">
              <a:lnSpc>
                <a:spcPct val="115000"/>
              </a:lnSpc>
              <a:spcBef>
                <a:spcPts val="1600"/>
              </a:spcBef>
              <a:spcAft>
                <a:spcPts val="0"/>
              </a:spcAft>
              <a:buClr>
                <a:srgbClr val="797979"/>
              </a:buClr>
              <a:buSzPts val="2400"/>
              <a:buFont typeface="Courier New"/>
              <a:buChar char="o"/>
            </a:pPr>
            <a:r>
              <a:rPr lang="en-US" sz="2400" b="0" i="0" u="none" strike="noStrike" cap="none">
                <a:solidFill>
                  <a:srgbClr val="223264"/>
                </a:solidFill>
                <a:latin typeface="Arial"/>
                <a:ea typeface="Arial"/>
                <a:cs typeface="Arial"/>
                <a:sym typeface="Arial"/>
              </a:rPr>
              <a:t>	He/she has mastered IEP goals/objectives.</a:t>
            </a:r>
            <a:endParaRPr/>
          </a:p>
          <a:p>
            <a:pPr marL="642938" marR="0" lvl="1" indent="-342900" algn="l" rtl="0">
              <a:lnSpc>
                <a:spcPct val="115000"/>
              </a:lnSpc>
              <a:spcBef>
                <a:spcPts val="1600"/>
              </a:spcBef>
              <a:spcAft>
                <a:spcPts val="0"/>
              </a:spcAft>
              <a:buClr>
                <a:srgbClr val="797979"/>
              </a:buClr>
              <a:buSzPts val="2400"/>
              <a:buFont typeface="Courier New"/>
              <a:buChar char="o"/>
            </a:pPr>
            <a:r>
              <a:rPr lang="en-US" sz="2400" b="0" i="0" u="none" strike="noStrike" cap="none">
                <a:solidFill>
                  <a:srgbClr val="223264"/>
                </a:solidFill>
                <a:latin typeface="Arial"/>
                <a:ea typeface="Arial"/>
                <a:cs typeface="Arial"/>
                <a:sym typeface="Arial"/>
              </a:rPr>
              <a:t>	Skills are within normal limits.</a:t>
            </a:r>
            <a:endParaRPr/>
          </a:p>
          <a:p>
            <a:pPr marL="342900" lvl="0" indent="-190500" algn="l" rtl="0">
              <a:lnSpc>
                <a:spcPct val="115000"/>
              </a:lnSpc>
              <a:spcBef>
                <a:spcPts val="1600"/>
              </a:spcBef>
              <a:spcAft>
                <a:spcPts val="0"/>
              </a:spcAft>
              <a:buSzPts val="2400"/>
              <a:buFont typeface="Arial"/>
              <a:buNone/>
            </a:pPr>
            <a:endParaRPr/>
          </a:p>
        </p:txBody>
      </p:sp>
      <p:sp>
        <p:nvSpPr>
          <p:cNvPr id="453" name="Google Shape;453;p4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51</a:t>
            </a:fld>
            <a:endParaRPr/>
          </a:p>
        </p:txBody>
      </p:sp>
      <p:sp>
        <p:nvSpPr>
          <p:cNvPr id="454" name="Google Shape;454;p47"/>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Dismissal Criteria</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48"/>
          <p:cNvSpPr txBox="1">
            <a:spLocks noGrp="1"/>
          </p:cNvSpPr>
          <p:nvPr>
            <p:ph type="body" idx="1"/>
          </p:nvPr>
        </p:nvSpPr>
        <p:spPr>
          <a:xfrm>
            <a:off x="415636" y="862965"/>
            <a:ext cx="8294915" cy="3217863"/>
          </a:xfrm>
          <a:prstGeom prst="rect">
            <a:avLst/>
          </a:prstGeom>
          <a:noFill/>
          <a:ln>
            <a:noFill/>
          </a:ln>
        </p:spPr>
        <p:txBody>
          <a:bodyPr spcFirstLastPara="1" wrap="square" lIns="91425" tIns="91425" rIns="91425" bIns="91425" anchor="t" anchorCtr="0">
            <a:noAutofit/>
          </a:bodyPr>
          <a:lstStyle/>
          <a:p>
            <a:pPr marL="385763" marR="0" lvl="0" indent="-385763" algn="l" rtl="0">
              <a:lnSpc>
                <a:spcPct val="115000"/>
              </a:lnSpc>
              <a:spcBef>
                <a:spcPts val="0"/>
              </a:spcBef>
              <a:spcAft>
                <a:spcPts val="0"/>
              </a:spcAft>
              <a:buClr>
                <a:srgbClr val="797979"/>
              </a:buClr>
              <a:buSzPts val="1800"/>
              <a:buFont typeface="Calibri"/>
              <a:buAutoNum type="alphaUcPeriod" startAt="2"/>
            </a:pPr>
            <a:r>
              <a:rPr lang="en-US" sz="1800" b="0" i="0" u="none" strike="noStrike" cap="none" dirty="0">
                <a:solidFill>
                  <a:srgbClr val="223264"/>
                </a:solidFill>
                <a:latin typeface="Arial"/>
                <a:ea typeface="Arial"/>
                <a:cs typeface="Arial"/>
                <a:sym typeface="Arial"/>
              </a:rPr>
              <a:t>The student’s progress has plateaued and/or the student no longer benefits from services.</a:t>
            </a:r>
            <a:endParaRPr sz="1800" dirty="0"/>
          </a:p>
          <a:p>
            <a:pPr marL="685800" marR="0" lvl="1" indent="-385763" algn="l" rtl="0">
              <a:lnSpc>
                <a:spcPct val="115000"/>
              </a:lnSpc>
              <a:spcBef>
                <a:spcPts val="1600"/>
              </a:spcBef>
              <a:spcAft>
                <a:spcPts val="0"/>
              </a:spcAft>
              <a:buClr>
                <a:srgbClr val="797979"/>
              </a:buClr>
              <a:buSzPts val="1400"/>
              <a:buFont typeface="Courier New"/>
              <a:buChar char="o"/>
            </a:pPr>
            <a:r>
              <a:rPr lang="en-US" sz="1800" b="0" i="0" u="none" strike="noStrike" cap="none" dirty="0">
                <a:solidFill>
                  <a:srgbClr val="223264"/>
                </a:solidFill>
                <a:latin typeface="Arial"/>
                <a:ea typeface="Arial"/>
                <a:cs typeface="Arial"/>
                <a:sym typeface="Arial"/>
              </a:rPr>
              <a:t>IEP shows lack of progress, and reevaluation data supports this.</a:t>
            </a:r>
            <a:endParaRPr sz="1800" dirty="0"/>
          </a:p>
          <a:p>
            <a:pPr marL="685800" marR="0" lvl="1" indent="-385763" algn="l" rtl="0">
              <a:lnSpc>
                <a:spcPct val="115000"/>
              </a:lnSpc>
              <a:spcBef>
                <a:spcPts val="1600"/>
              </a:spcBef>
              <a:spcAft>
                <a:spcPts val="0"/>
              </a:spcAft>
              <a:buClr>
                <a:srgbClr val="797979"/>
              </a:buClr>
              <a:buSzPts val="1400"/>
              <a:buFont typeface="Courier New"/>
              <a:buChar char="o"/>
            </a:pPr>
            <a:r>
              <a:rPr lang="en-US" sz="1800" b="0" i="0" u="none" strike="noStrike" cap="none" dirty="0">
                <a:solidFill>
                  <a:srgbClr val="223264"/>
                </a:solidFill>
                <a:latin typeface="Arial"/>
                <a:ea typeface="Arial"/>
                <a:cs typeface="Arial"/>
                <a:sym typeface="Arial"/>
              </a:rPr>
              <a:t>Lack of progress is due to:</a:t>
            </a:r>
            <a:endParaRPr sz="1800" dirty="0"/>
          </a:p>
          <a:p>
            <a:pPr marL="985838" marR="0" lvl="2" indent="-385763" algn="l" rtl="0">
              <a:lnSpc>
                <a:spcPct val="115000"/>
              </a:lnSpc>
              <a:spcBef>
                <a:spcPts val="1600"/>
              </a:spcBef>
              <a:spcAft>
                <a:spcPts val="0"/>
              </a:spcAft>
              <a:buClr>
                <a:srgbClr val="797979"/>
              </a:buClr>
              <a:buSzPts val="1400"/>
              <a:buFont typeface="Arial"/>
              <a:buChar char="•"/>
            </a:pPr>
            <a:r>
              <a:rPr lang="en-US" sz="1800" b="0" i="0" u="none" strike="noStrike" cap="none" dirty="0">
                <a:solidFill>
                  <a:srgbClr val="223264"/>
                </a:solidFill>
                <a:latin typeface="Arial"/>
                <a:ea typeface="Arial"/>
                <a:cs typeface="Arial"/>
                <a:sym typeface="Arial"/>
              </a:rPr>
              <a:t>Limited ability to self-monitor communication</a:t>
            </a:r>
            <a:endParaRPr sz="1800" dirty="0"/>
          </a:p>
          <a:p>
            <a:pPr marL="985838" marR="0" lvl="2" indent="-385763" algn="l" rtl="0">
              <a:lnSpc>
                <a:spcPct val="115000"/>
              </a:lnSpc>
              <a:spcBef>
                <a:spcPts val="1600"/>
              </a:spcBef>
              <a:spcAft>
                <a:spcPts val="0"/>
              </a:spcAft>
              <a:buClr>
                <a:srgbClr val="797979"/>
              </a:buClr>
              <a:buSzPts val="1400"/>
              <a:buFont typeface="Arial"/>
              <a:buChar char="•"/>
            </a:pPr>
            <a:r>
              <a:rPr lang="en-US" sz="1800" b="0" i="0" u="none" strike="noStrike" cap="none" dirty="0">
                <a:solidFill>
                  <a:srgbClr val="223264"/>
                </a:solidFill>
                <a:latin typeface="Arial"/>
                <a:ea typeface="Arial"/>
                <a:cs typeface="Arial"/>
                <a:sym typeface="Arial"/>
              </a:rPr>
              <a:t>Poor attendance</a:t>
            </a:r>
            <a:endParaRPr sz="1800" dirty="0"/>
          </a:p>
          <a:p>
            <a:pPr marL="985838" marR="0" lvl="2" indent="-385763" algn="l" rtl="0">
              <a:lnSpc>
                <a:spcPct val="115000"/>
              </a:lnSpc>
              <a:spcBef>
                <a:spcPts val="1600"/>
              </a:spcBef>
              <a:spcAft>
                <a:spcPts val="0"/>
              </a:spcAft>
              <a:buClr>
                <a:srgbClr val="797979"/>
              </a:buClr>
              <a:buSzPts val="1400"/>
              <a:buFont typeface="Arial"/>
              <a:buChar char="•"/>
            </a:pPr>
            <a:r>
              <a:rPr lang="en-US" sz="1800" b="0" i="0" u="none" strike="noStrike" cap="none" dirty="0">
                <a:solidFill>
                  <a:srgbClr val="223264"/>
                </a:solidFill>
                <a:latin typeface="Arial"/>
                <a:ea typeface="Arial"/>
                <a:cs typeface="Arial"/>
                <a:sym typeface="Arial"/>
              </a:rPr>
              <a:t>Lack of motivation</a:t>
            </a:r>
            <a:endParaRPr sz="1800" dirty="0"/>
          </a:p>
          <a:p>
            <a:pPr marL="985838" marR="0" lvl="2" indent="-385763" algn="l" rtl="0">
              <a:lnSpc>
                <a:spcPct val="115000"/>
              </a:lnSpc>
              <a:spcBef>
                <a:spcPts val="1600"/>
              </a:spcBef>
              <a:spcAft>
                <a:spcPts val="0"/>
              </a:spcAft>
              <a:buClr>
                <a:srgbClr val="797979"/>
              </a:buClr>
              <a:buSzPts val="1400"/>
              <a:buFont typeface="Arial"/>
              <a:buChar char="•"/>
            </a:pPr>
            <a:r>
              <a:rPr lang="en-US" sz="1800" b="0" i="0" u="none" strike="noStrike" cap="none" dirty="0">
                <a:solidFill>
                  <a:srgbClr val="223264"/>
                </a:solidFill>
                <a:latin typeface="Arial"/>
                <a:ea typeface="Arial"/>
                <a:cs typeface="Arial"/>
                <a:sym typeface="Arial"/>
              </a:rPr>
              <a:t>Limited potential for significant change.</a:t>
            </a:r>
            <a:endParaRPr sz="1800" dirty="0"/>
          </a:p>
          <a:p>
            <a:pPr marL="342900" lvl="0" indent="-190500" algn="l" rtl="0">
              <a:lnSpc>
                <a:spcPct val="115000"/>
              </a:lnSpc>
              <a:spcBef>
                <a:spcPts val="1600"/>
              </a:spcBef>
              <a:spcAft>
                <a:spcPts val="0"/>
              </a:spcAft>
              <a:buSzPts val="2400"/>
              <a:buFont typeface="Arial"/>
              <a:buNone/>
            </a:pPr>
            <a:endParaRPr dirty="0"/>
          </a:p>
        </p:txBody>
      </p:sp>
      <p:sp>
        <p:nvSpPr>
          <p:cNvPr id="460" name="Google Shape;460;p48"/>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52</a:t>
            </a:fld>
            <a:endParaRPr/>
          </a:p>
        </p:txBody>
      </p:sp>
      <p:sp>
        <p:nvSpPr>
          <p:cNvPr id="461" name="Google Shape;461;p48"/>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Dismissal Criteria</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9"/>
          <p:cNvSpPr txBox="1">
            <a:spLocks noGrp="1"/>
          </p:cNvSpPr>
          <p:nvPr>
            <p:ph type="body" idx="1"/>
          </p:nvPr>
        </p:nvSpPr>
        <p:spPr>
          <a:xfrm>
            <a:off x="359235" y="763905"/>
            <a:ext cx="8294915" cy="3754755"/>
          </a:xfrm>
          <a:prstGeom prst="rect">
            <a:avLst/>
          </a:prstGeom>
          <a:noFill/>
          <a:ln>
            <a:noFill/>
          </a:ln>
        </p:spPr>
        <p:txBody>
          <a:bodyPr spcFirstLastPara="1" wrap="square" lIns="91425" tIns="91425" rIns="91425" bIns="91425" anchor="t" anchorCtr="0">
            <a:noAutofit/>
          </a:bodyPr>
          <a:lstStyle/>
          <a:p>
            <a:pPr marL="385763" marR="0" lvl="1" indent="-385763" algn="l" rtl="0">
              <a:lnSpc>
                <a:spcPct val="115000"/>
              </a:lnSpc>
              <a:spcBef>
                <a:spcPts val="0"/>
              </a:spcBef>
              <a:spcAft>
                <a:spcPts val="0"/>
              </a:spcAft>
              <a:buClr>
                <a:srgbClr val="797979"/>
              </a:buClr>
              <a:buSzPts val="2100"/>
              <a:buFont typeface="Arial"/>
              <a:buAutoNum type="alphaUcPeriod" startAt="3"/>
            </a:pPr>
            <a:r>
              <a:rPr lang="en-US" sz="2100" b="0" i="0" u="none" strike="noStrike" cap="none">
                <a:solidFill>
                  <a:srgbClr val="223264"/>
                </a:solidFill>
                <a:latin typeface="Arial"/>
                <a:ea typeface="Arial"/>
                <a:cs typeface="Arial"/>
                <a:sym typeface="Arial"/>
              </a:rPr>
              <a:t>Affected skills no longer have an adverse impact on academic, social/behavioral, or vocational performance.</a:t>
            </a:r>
            <a:endParaRPr/>
          </a:p>
          <a:p>
            <a:pPr marL="385763" marR="0" lvl="1" indent="-385763" algn="l" rtl="0">
              <a:lnSpc>
                <a:spcPct val="115000"/>
              </a:lnSpc>
              <a:spcBef>
                <a:spcPts val="1600"/>
              </a:spcBef>
              <a:spcAft>
                <a:spcPts val="0"/>
              </a:spcAft>
              <a:buClr>
                <a:srgbClr val="797979"/>
              </a:buClr>
              <a:buSzPts val="2100"/>
              <a:buFont typeface="Arial"/>
              <a:buAutoNum type="alphaUcPeriod" startAt="3"/>
            </a:pPr>
            <a:r>
              <a:rPr lang="en-US" sz="2100" b="0" i="0" u="none" strike="noStrike" cap="none">
                <a:solidFill>
                  <a:srgbClr val="223264"/>
                </a:solidFill>
                <a:latin typeface="Arial"/>
                <a:ea typeface="Arial"/>
                <a:cs typeface="Arial"/>
                <a:sym typeface="Arial"/>
              </a:rPr>
              <a:t>The student no longer requires services due to their disability.</a:t>
            </a:r>
            <a:endParaRPr/>
          </a:p>
          <a:p>
            <a:pPr marL="685800" marR="0" lvl="2" indent="-385763" algn="l" rtl="0">
              <a:lnSpc>
                <a:spcPct val="115000"/>
              </a:lnSpc>
              <a:spcBef>
                <a:spcPts val="1600"/>
              </a:spcBef>
              <a:spcAft>
                <a:spcPts val="0"/>
              </a:spcAft>
              <a:buClr>
                <a:srgbClr val="797979"/>
              </a:buClr>
              <a:buSzPts val="2100"/>
              <a:buFont typeface="Courier New"/>
              <a:buChar char="o"/>
            </a:pPr>
            <a:r>
              <a:rPr lang="en-US" sz="2100" b="0" i="0" u="none" strike="noStrike" cap="none">
                <a:solidFill>
                  <a:srgbClr val="223264"/>
                </a:solidFill>
                <a:latin typeface="Arial"/>
                <a:ea typeface="Arial"/>
                <a:cs typeface="Arial"/>
                <a:sym typeface="Arial"/>
              </a:rPr>
              <a:t>Skills can be monitored and maintained in the student’s environment.</a:t>
            </a:r>
            <a:endParaRPr/>
          </a:p>
          <a:p>
            <a:pPr marL="685800" marR="0" lvl="2" indent="-385763" algn="l" rtl="0">
              <a:lnSpc>
                <a:spcPct val="115000"/>
              </a:lnSpc>
              <a:spcBef>
                <a:spcPts val="1600"/>
              </a:spcBef>
              <a:spcAft>
                <a:spcPts val="0"/>
              </a:spcAft>
              <a:buClr>
                <a:srgbClr val="797979"/>
              </a:buClr>
              <a:buSzPts val="2100"/>
              <a:buFont typeface="Courier New"/>
              <a:buChar char="o"/>
            </a:pPr>
            <a:r>
              <a:rPr lang="en-US" sz="2100" b="0" i="0" u="none" strike="noStrike" cap="none">
                <a:solidFill>
                  <a:srgbClr val="223264"/>
                </a:solidFill>
                <a:latin typeface="Arial"/>
                <a:ea typeface="Arial"/>
                <a:cs typeface="Arial"/>
                <a:sym typeface="Arial"/>
              </a:rPr>
              <a:t>Skills are being addressed by others in the student’s environment (i.e., special education teacher, general education teacher, parent, etc.).</a:t>
            </a:r>
            <a:endParaRPr/>
          </a:p>
          <a:p>
            <a:pPr marL="342900" lvl="0" indent="-190500" algn="l" rtl="0">
              <a:lnSpc>
                <a:spcPct val="115000"/>
              </a:lnSpc>
              <a:spcBef>
                <a:spcPts val="1600"/>
              </a:spcBef>
              <a:spcAft>
                <a:spcPts val="0"/>
              </a:spcAft>
              <a:buSzPts val="2400"/>
              <a:buFont typeface="Arial"/>
              <a:buNone/>
            </a:pPr>
            <a:endParaRPr/>
          </a:p>
        </p:txBody>
      </p:sp>
      <p:sp>
        <p:nvSpPr>
          <p:cNvPr id="467" name="Google Shape;467;p49"/>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53</a:t>
            </a:fld>
            <a:endParaRPr/>
          </a:p>
        </p:txBody>
      </p:sp>
      <p:sp>
        <p:nvSpPr>
          <p:cNvPr id="468" name="Google Shape;468;p49"/>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Dismissal Criteria</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50"/>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54</a:t>
            </a:fld>
            <a:endParaRPr/>
          </a:p>
        </p:txBody>
      </p:sp>
      <p:sp>
        <p:nvSpPr>
          <p:cNvPr id="474" name="Google Shape;474;p50"/>
          <p:cNvSpPr txBox="1">
            <a:spLocks noGrp="1"/>
          </p:cNvSpPr>
          <p:nvPr>
            <p:ph type="title"/>
          </p:nvPr>
        </p:nvSpPr>
        <p:spPr>
          <a:xfrm>
            <a:off x="212640" y="1770668"/>
            <a:ext cx="569271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200"/>
              <a:buFont typeface="Arial"/>
              <a:buNone/>
            </a:pPr>
            <a:r>
              <a:rPr lang="en-US" sz="3200"/>
              <a:t>The Collaborative Approach</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1"/>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257175" marR="0" lvl="0" indent="-257175" algn="l" rtl="0">
              <a:lnSpc>
                <a:spcPct val="100000"/>
              </a:lnSpc>
              <a:spcBef>
                <a:spcPts val="0"/>
              </a:spcBef>
              <a:spcAft>
                <a:spcPts val="0"/>
              </a:spcAft>
              <a:buClr>
                <a:srgbClr val="223264"/>
              </a:buClr>
              <a:buSzPts val="2200"/>
              <a:buFont typeface="Arial"/>
              <a:buChar char="•"/>
            </a:pPr>
            <a:r>
              <a:rPr lang="en-US" sz="2200" b="0" i="0" u="none" strike="noStrike" cap="none" dirty="0">
                <a:solidFill>
                  <a:srgbClr val="223264"/>
                </a:solidFill>
                <a:latin typeface="Arial"/>
                <a:ea typeface="Arial"/>
                <a:cs typeface="Arial"/>
                <a:sym typeface="Arial"/>
              </a:rPr>
              <a:t>Develop classroom environments that integrate same-aged peers with and without disabilities. </a:t>
            </a:r>
            <a:endParaRPr dirty="0"/>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dirty="0">
                <a:solidFill>
                  <a:srgbClr val="223264"/>
                </a:solidFill>
                <a:latin typeface="Arial"/>
                <a:ea typeface="Arial"/>
                <a:cs typeface="Arial"/>
                <a:sym typeface="Arial"/>
              </a:rPr>
              <a:t>Make teachers aware of students’ individual physical needs.</a:t>
            </a:r>
            <a:endParaRPr dirty="0"/>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dirty="0">
                <a:solidFill>
                  <a:srgbClr val="223264"/>
                </a:solidFill>
                <a:latin typeface="Arial"/>
                <a:ea typeface="Arial"/>
                <a:cs typeface="Arial"/>
                <a:sym typeface="Arial"/>
              </a:rPr>
              <a:t>Work with other therapists and classroom staff to ensure meaningful opportunities throughout the school day for fine motor and/or gross motor/functional mobility skills.</a:t>
            </a:r>
            <a:endParaRPr dirty="0"/>
          </a:p>
          <a:p>
            <a:pPr marL="257175" marR="0" lvl="0" indent="-257175" algn="l" rtl="0">
              <a:lnSpc>
                <a:spcPct val="100000"/>
              </a:lnSpc>
              <a:spcBef>
                <a:spcPts val="440"/>
              </a:spcBef>
              <a:spcAft>
                <a:spcPts val="0"/>
              </a:spcAft>
              <a:buClr>
                <a:srgbClr val="223264"/>
              </a:buClr>
              <a:buSzPts val="2200"/>
              <a:buFont typeface="Arial"/>
              <a:buChar char="•"/>
            </a:pPr>
            <a:r>
              <a:rPr lang="en-US" sz="2200" b="0" i="0" u="none" strike="noStrike" cap="none" dirty="0">
                <a:solidFill>
                  <a:srgbClr val="223264"/>
                </a:solidFill>
                <a:latin typeface="Arial"/>
                <a:ea typeface="Arial"/>
                <a:cs typeface="Arial"/>
                <a:sym typeface="Arial"/>
              </a:rPr>
              <a:t>Include all students in programs and activities within the school environment.</a:t>
            </a:r>
            <a:endParaRPr dirty="0"/>
          </a:p>
          <a:p>
            <a:pPr marL="0" lvl="0" indent="0" algn="l" rtl="0">
              <a:lnSpc>
                <a:spcPct val="115000"/>
              </a:lnSpc>
              <a:spcBef>
                <a:spcPts val="0"/>
              </a:spcBef>
              <a:spcAft>
                <a:spcPts val="0"/>
              </a:spcAft>
              <a:buSzPts val="2400"/>
              <a:buNone/>
            </a:pPr>
            <a:endParaRPr dirty="0"/>
          </a:p>
        </p:txBody>
      </p:sp>
      <p:sp>
        <p:nvSpPr>
          <p:cNvPr id="480" name="Google Shape;480;p51"/>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55</a:t>
            </a:fld>
            <a:endParaRPr/>
          </a:p>
        </p:txBody>
      </p:sp>
      <p:sp>
        <p:nvSpPr>
          <p:cNvPr id="481" name="Google Shape;481;p51"/>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Keys to Collaboration</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3"/>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385763" marR="0" lvl="0" indent="-385763" algn="l" rtl="0">
              <a:lnSpc>
                <a:spcPct val="115000"/>
              </a:lnSpc>
              <a:spcBef>
                <a:spcPts val="0"/>
              </a:spcBef>
              <a:spcAft>
                <a:spcPts val="0"/>
              </a:spcAft>
              <a:buClr>
                <a:srgbClr val="797979"/>
              </a:buClr>
              <a:buSzPts val="2400"/>
              <a:buFont typeface="Arial"/>
              <a:buAutoNum type="arabicPeriod"/>
            </a:pPr>
            <a:r>
              <a:rPr lang="en-US" b="0" i="0" u="none" strike="noStrike" cap="none">
                <a:solidFill>
                  <a:srgbClr val="223264"/>
                </a:solidFill>
                <a:latin typeface="Arial"/>
                <a:ea typeface="Arial"/>
                <a:cs typeface="Arial"/>
                <a:sym typeface="Arial"/>
              </a:rPr>
              <a:t>Find common ground.</a:t>
            </a:r>
            <a:endParaRPr/>
          </a:p>
          <a:p>
            <a:pPr marL="385763" marR="0" lvl="0" indent="-385763" algn="l" rtl="0">
              <a:lnSpc>
                <a:spcPct val="115000"/>
              </a:lnSpc>
              <a:spcBef>
                <a:spcPts val="1600"/>
              </a:spcBef>
              <a:spcAft>
                <a:spcPts val="0"/>
              </a:spcAft>
              <a:buClr>
                <a:srgbClr val="797979"/>
              </a:buClr>
              <a:buSzPts val="2400"/>
              <a:buFont typeface="Arial"/>
              <a:buAutoNum type="arabicPeriod"/>
            </a:pPr>
            <a:r>
              <a:rPr lang="en-US" b="0" i="0" u="none" strike="noStrike" cap="none">
                <a:solidFill>
                  <a:srgbClr val="223264"/>
                </a:solidFill>
                <a:latin typeface="Arial"/>
                <a:ea typeface="Arial"/>
                <a:cs typeface="Arial"/>
                <a:sym typeface="Arial"/>
              </a:rPr>
              <a:t>Treat each other with complete respect.</a:t>
            </a:r>
            <a:endParaRPr/>
          </a:p>
          <a:p>
            <a:pPr marL="385763" marR="0" lvl="0" indent="-385763" algn="l" rtl="0">
              <a:lnSpc>
                <a:spcPct val="115000"/>
              </a:lnSpc>
              <a:spcBef>
                <a:spcPts val="1600"/>
              </a:spcBef>
              <a:spcAft>
                <a:spcPts val="0"/>
              </a:spcAft>
              <a:buClr>
                <a:srgbClr val="797979"/>
              </a:buClr>
              <a:buSzPts val="2400"/>
              <a:buFont typeface="Arial"/>
              <a:buAutoNum type="arabicPeriod"/>
            </a:pPr>
            <a:r>
              <a:rPr lang="en-US" b="0" i="0" u="none" strike="noStrike" cap="none">
                <a:solidFill>
                  <a:srgbClr val="223264"/>
                </a:solidFill>
                <a:latin typeface="Arial"/>
                <a:ea typeface="Arial"/>
                <a:cs typeface="Arial"/>
                <a:sym typeface="Arial"/>
              </a:rPr>
              <a:t>Don’t pose as an expert.</a:t>
            </a:r>
            <a:endParaRPr/>
          </a:p>
          <a:p>
            <a:pPr marL="385763" marR="0" lvl="0" indent="-385763" algn="l" rtl="0">
              <a:lnSpc>
                <a:spcPct val="115000"/>
              </a:lnSpc>
              <a:spcBef>
                <a:spcPts val="1600"/>
              </a:spcBef>
              <a:spcAft>
                <a:spcPts val="0"/>
              </a:spcAft>
              <a:buClr>
                <a:srgbClr val="797979"/>
              </a:buClr>
              <a:buSzPts val="2400"/>
              <a:buFont typeface="Arial"/>
              <a:buAutoNum type="arabicPeriod"/>
            </a:pPr>
            <a:r>
              <a:rPr lang="en-US" b="0" i="0" u="none" strike="noStrike" cap="none">
                <a:solidFill>
                  <a:srgbClr val="223264"/>
                </a:solidFill>
                <a:latin typeface="Arial"/>
                <a:ea typeface="Arial"/>
                <a:cs typeface="Arial"/>
                <a:sym typeface="Arial"/>
              </a:rPr>
              <a:t>Ask questions.</a:t>
            </a:r>
            <a:endParaRPr/>
          </a:p>
          <a:p>
            <a:pPr marL="385763" marR="0" lvl="0" indent="-385763" algn="l" rtl="0">
              <a:lnSpc>
                <a:spcPct val="115000"/>
              </a:lnSpc>
              <a:spcBef>
                <a:spcPts val="1600"/>
              </a:spcBef>
              <a:spcAft>
                <a:spcPts val="0"/>
              </a:spcAft>
              <a:buClr>
                <a:srgbClr val="797979"/>
              </a:buClr>
              <a:buSzPts val="2400"/>
              <a:buFont typeface="Arial"/>
              <a:buAutoNum type="arabicPeriod"/>
            </a:pPr>
            <a:r>
              <a:rPr lang="en-US" b="0" i="0" u="none" strike="noStrike" cap="none">
                <a:solidFill>
                  <a:srgbClr val="223264"/>
                </a:solidFill>
                <a:latin typeface="Arial"/>
                <a:ea typeface="Arial"/>
                <a:cs typeface="Arial"/>
                <a:sym typeface="Arial"/>
              </a:rPr>
              <a:t>Build on strengths.</a:t>
            </a:r>
            <a:endParaRPr/>
          </a:p>
          <a:p>
            <a:pPr marL="342900" lvl="0" indent="-190500" algn="l" rtl="0">
              <a:lnSpc>
                <a:spcPct val="115000"/>
              </a:lnSpc>
              <a:spcBef>
                <a:spcPts val="1600"/>
              </a:spcBef>
              <a:spcAft>
                <a:spcPts val="0"/>
              </a:spcAft>
              <a:buSzPts val="2400"/>
              <a:buFont typeface="Arial"/>
              <a:buNone/>
            </a:pPr>
            <a:endParaRPr/>
          </a:p>
        </p:txBody>
      </p:sp>
      <p:sp>
        <p:nvSpPr>
          <p:cNvPr id="494" name="Google Shape;494;p53"/>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56</a:t>
            </a:fld>
            <a:endParaRPr/>
          </a:p>
        </p:txBody>
      </p:sp>
      <p:sp>
        <p:nvSpPr>
          <p:cNvPr id="495" name="Google Shape;495;p53"/>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10 Golden Rules of Collaboration</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54"/>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457200" marR="0" lvl="0" indent="-457200" algn="l" rtl="0">
              <a:lnSpc>
                <a:spcPct val="115000"/>
              </a:lnSpc>
              <a:spcBef>
                <a:spcPts val="0"/>
              </a:spcBef>
              <a:spcAft>
                <a:spcPts val="0"/>
              </a:spcAft>
              <a:buClr>
                <a:srgbClr val="797979"/>
              </a:buClr>
              <a:buSzPts val="2400"/>
              <a:buFont typeface="Arial"/>
              <a:buAutoNum type="arabicPeriod" startAt="6"/>
            </a:pPr>
            <a:r>
              <a:rPr lang="en-US" b="0" i="0" u="none" strike="noStrike" cap="none">
                <a:solidFill>
                  <a:srgbClr val="223264"/>
                </a:solidFill>
                <a:latin typeface="Arial"/>
                <a:ea typeface="Arial"/>
                <a:cs typeface="Arial"/>
                <a:sym typeface="Arial"/>
              </a:rPr>
              <a:t>Do what you say you are going to do.</a:t>
            </a:r>
            <a:endParaRPr/>
          </a:p>
          <a:p>
            <a:pPr marL="457200" marR="0" lvl="0" indent="-457200" algn="l" rtl="0">
              <a:lnSpc>
                <a:spcPct val="115000"/>
              </a:lnSpc>
              <a:spcBef>
                <a:spcPts val="1600"/>
              </a:spcBef>
              <a:spcAft>
                <a:spcPts val="0"/>
              </a:spcAft>
              <a:buClr>
                <a:srgbClr val="797979"/>
              </a:buClr>
              <a:buSzPts val="2400"/>
              <a:buFont typeface="Arial"/>
              <a:buAutoNum type="arabicPeriod" startAt="6"/>
            </a:pPr>
            <a:r>
              <a:rPr lang="en-US" b="0" i="0" u="none" strike="noStrike" cap="none">
                <a:solidFill>
                  <a:srgbClr val="223264"/>
                </a:solidFill>
                <a:latin typeface="Arial"/>
                <a:ea typeface="Arial"/>
                <a:cs typeface="Arial"/>
                <a:sym typeface="Arial"/>
              </a:rPr>
              <a:t>Maintain confidentiality.</a:t>
            </a:r>
            <a:endParaRPr/>
          </a:p>
          <a:p>
            <a:pPr marL="457200" marR="0" lvl="0" indent="-457200" algn="l" rtl="0">
              <a:lnSpc>
                <a:spcPct val="115000"/>
              </a:lnSpc>
              <a:spcBef>
                <a:spcPts val="1600"/>
              </a:spcBef>
              <a:spcAft>
                <a:spcPts val="0"/>
              </a:spcAft>
              <a:buClr>
                <a:srgbClr val="797979"/>
              </a:buClr>
              <a:buSzPts val="2400"/>
              <a:buFont typeface="Arial"/>
              <a:buAutoNum type="arabicPeriod" startAt="6"/>
            </a:pPr>
            <a:r>
              <a:rPr lang="en-US" b="0" i="0" u="none" strike="noStrike" cap="none">
                <a:solidFill>
                  <a:srgbClr val="223264"/>
                </a:solidFill>
                <a:latin typeface="Arial"/>
                <a:ea typeface="Arial"/>
                <a:cs typeface="Arial"/>
                <a:sym typeface="Arial"/>
              </a:rPr>
              <a:t>Listen - really listen.</a:t>
            </a:r>
            <a:endParaRPr/>
          </a:p>
          <a:p>
            <a:pPr marL="457200" marR="0" lvl="0" indent="-457200" algn="l" rtl="0">
              <a:lnSpc>
                <a:spcPct val="115000"/>
              </a:lnSpc>
              <a:spcBef>
                <a:spcPts val="1600"/>
              </a:spcBef>
              <a:spcAft>
                <a:spcPts val="0"/>
              </a:spcAft>
              <a:buClr>
                <a:srgbClr val="797979"/>
              </a:buClr>
              <a:buSzPts val="2400"/>
              <a:buFont typeface="Arial"/>
              <a:buAutoNum type="arabicPeriod" startAt="6"/>
            </a:pPr>
            <a:r>
              <a:rPr lang="en-US" b="0" i="0" u="none" strike="noStrike" cap="none">
                <a:solidFill>
                  <a:srgbClr val="223264"/>
                </a:solidFill>
                <a:latin typeface="Arial"/>
                <a:ea typeface="Arial"/>
                <a:cs typeface="Arial"/>
                <a:sym typeface="Arial"/>
              </a:rPr>
              <a:t>Value relationships over efficiency.</a:t>
            </a:r>
            <a:endParaRPr/>
          </a:p>
          <a:p>
            <a:pPr marL="457200" marR="0" lvl="0" indent="-457200" algn="l" rtl="0">
              <a:lnSpc>
                <a:spcPct val="115000"/>
              </a:lnSpc>
              <a:spcBef>
                <a:spcPts val="1600"/>
              </a:spcBef>
              <a:spcAft>
                <a:spcPts val="0"/>
              </a:spcAft>
              <a:buClr>
                <a:srgbClr val="797979"/>
              </a:buClr>
              <a:buSzPts val="2400"/>
              <a:buFont typeface="Arial"/>
              <a:buAutoNum type="arabicPeriod" startAt="6"/>
            </a:pPr>
            <a:r>
              <a:rPr lang="en-US" b="0" i="0" u="none" strike="noStrike" cap="none">
                <a:solidFill>
                  <a:srgbClr val="223264"/>
                </a:solidFill>
                <a:latin typeface="Arial"/>
                <a:ea typeface="Arial"/>
                <a:cs typeface="Arial"/>
                <a:sym typeface="Arial"/>
              </a:rPr>
              <a:t>Provide positive feedback. </a:t>
            </a:r>
            <a:endParaRPr/>
          </a:p>
          <a:p>
            <a:pPr marL="342900" lvl="0" indent="-190500" algn="l" rtl="0">
              <a:lnSpc>
                <a:spcPct val="115000"/>
              </a:lnSpc>
              <a:spcBef>
                <a:spcPts val="1600"/>
              </a:spcBef>
              <a:spcAft>
                <a:spcPts val="0"/>
              </a:spcAft>
              <a:buSzPts val="2400"/>
              <a:buFont typeface="Arial"/>
              <a:buNone/>
            </a:pPr>
            <a:endParaRPr/>
          </a:p>
        </p:txBody>
      </p:sp>
      <p:sp>
        <p:nvSpPr>
          <p:cNvPr id="501" name="Google Shape;501;p54"/>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57</a:t>
            </a:fld>
            <a:endParaRPr/>
          </a:p>
        </p:txBody>
      </p:sp>
      <p:sp>
        <p:nvSpPr>
          <p:cNvPr id="502" name="Google Shape;502;p54"/>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10 Golden Rules of Collaboration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55"/>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58</a:t>
            </a:fld>
            <a:endParaRPr/>
          </a:p>
        </p:txBody>
      </p:sp>
      <p:pic>
        <p:nvPicPr>
          <p:cNvPr id="508" name="Google Shape;508;p55"/>
          <p:cNvPicPr preferRelativeResize="0"/>
          <p:nvPr/>
        </p:nvPicPr>
        <p:blipFill rotWithShape="1">
          <a:blip r:embed="rId3">
            <a:alphaModFix/>
          </a:blip>
          <a:srcRect/>
          <a:stretch/>
        </p:blipFill>
        <p:spPr>
          <a:xfrm>
            <a:off x="1185713" y="1775460"/>
            <a:ext cx="6772573" cy="34427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56"/>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797979"/>
              </a:buClr>
              <a:buSzPts val="2250"/>
              <a:buFont typeface="Arial"/>
              <a:buNone/>
            </a:pPr>
            <a:r>
              <a:rPr lang="en-US" sz="2250" b="0" i="0" u="none" strike="noStrike" cap="none">
                <a:solidFill>
                  <a:srgbClr val="223264"/>
                </a:solidFill>
                <a:latin typeface="Arial"/>
                <a:ea typeface="Arial"/>
                <a:cs typeface="Arial"/>
                <a:sym typeface="Arial"/>
              </a:rPr>
              <a:t>CAST – free UDL tools </a:t>
            </a:r>
            <a:r>
              <a:rPr lang="en-US" sz="2250" b="0" i="0" u="sng" strike="noStrike" cap="none">
                <a:solidFill>
                  <a:srgbClr val="223264"/>
                </a:solidFill>
                <a:latin typeface="Arial"/>
                <a:ea typeface="Arial"/>
                <a:cs typeface="Arial"/>
                <a:sym typeface="Arial"/>
                <a:hlinkClick r:id="rId3">
                  <a:extLst>
                    <a:ext uri="{A12FA001-AC4F-418D-AE19-62706E023703}">
                      <ahyp:hlinkClr xmlns:ahyp="http://schemas.microsoft.com/office/drawing/2018/hyperlinkcolor" val="tx"/>
                    </a:ext>
                  </a:extLst>
                </a:hlinkClick>
              </a:rPr>
              <a:t>http://www.cast.org/our-work/learning-tools.html#.V_ZuylQdBPZ</a:t>
            </a:r>
            <a:endParaRPr sz="2250" b="0" i="0" u="none" strike="noStrike" cap="none">
              <a:solidFill>
                <a:srgbClr val="223264"/>
              </a:solidFill>
              <a:latin typeface="Arial"/>
              <a:ea typeface="Arial"/>
              <a:cs typeface="Arial"/>
              <a:sym typeface="Arial"/>
            </a:endParaRPr>
          </a:p>
          <a:p>
            <a:pPr marL="0" marR="0" lvl="0" indent="0" algn="l" rtl="0">
              <a:lnSpc>
                <a:spcPct val="115000"/>
              </a:lnSpc>
              <a:spcBef>
                <a:spcPts val="1600"/>
              </a:spcBef>
              <a:spcAft>
                <a:spcPts val="0"/>
              </a:spcAft>
              <a:buClr>
                <a:srgbClr val="797979"/>
              </a:buClr>
              <a:buSzPts val="2250"/>
              <a:buFont typeface="Arial"/>
              <a:buNone/>
            </a:pPr>
            <a:r>
              <a:rPr lang="en-US" sz="2250" b="0" i="0" u="none" strike="noStrike" cap="none">
                <a:solidFill>
                  <a:srgbClr val="223264"/>
                </a:solidFill>
                <a:latin typeface="Arial"/>
                <a:ea typeface="Arial"/>
                <a:cs typeface="Arial"/>
                <a:sym typeface="Arial"/>
              </a:rPr>
              <a:t>Curriculum Barrier Finder </a:t>
            </a:r>
            <a:r>
              <a:rPr lang="en-US" sz="2250" b="0" i="0" u="sng" strike="noStrike" cap="none">
                <a:solidFill>
                  <a:srgbClr val="223264"/>
                </a:solidFill>
                <a:latin typeface="Arial"/>
                <a:ea typeface="Arial"/>
                <a:cs typeface="Arial"/>
                <a:sym typeface="Arial"/>
                <a:hlinkClick r:id="rId4">
                  <a:extLst>
                    <a:ext uri="{A12FA001-AC4F-418D-AE19-62706E023703}">
                      <ahyp:hlinkClr xmlns:ahyp="http://schemas.microsoft.com/office/drawing/2018/hyperlinkcolor" val="tx"/>
                    </a:ext>
                  </a:extLst>
                </a:hlinkClick>
              </a:rPr>
              <a:t>https://sites.google.com/site/udlcanisius/cast-learning-tools/curriculum-barriers-finder</a:t>
            </a:r>
            <a:endParaRPr sz="2250" b="0" i="0" u="none" strike="noStrike" cap="none">
              <a:solidFill>
                <a:srgbClr val="223264"/>
              </a:solidFill>
              <a:latin typeface="Arial"/>
              <a:ea typeface="Arial"/>
              <a:cs typeface="Arial"/>
              <a:sym typeface="Arial"/>
            </a:endParaRPr>
          </a:p>
          <a:p>
            <a:pPr marL="0" marR="0" lvl="0" indent="0" algn="l" rtl="0">
              <a:lnSpc>
                <a:spcPct val="115000"/>
              </a:lnSpc>
              <a:spcBef>
                <a:spcPts val="1600"/>
              </a:spcBef>
              <a:spcAft>
                <a:spcPts val="0"/>
              </a:spcAft>
              <a:buClr>
                <a:srgbClr val="797979"/>
              </a:buClr>
              <a:buSzPts val="2250"/>
              <a:buFont typeface="Arial"/>
              <a:buNone/>
            </a:pPr>
            <a:r>
              <a:rPr lang="en-US" sz="2250" b="0" i="0" u="none" strike="noStrike" cap="none">
                <a:solidFill>
                  <a:srgbClr val="223264"/>
                </a:solidFill>
                <a:latin typeface="Arial"/>
                <a:ea typeface="Arial"/>
                <a:cs typeface="Arial"/>
                <a:sym typeface="Arial"/>
              </a:rPr>
              <a:t>The Myth of Average video </a:t>
            </a:r>
            <a:r>
              <a:rPr lang="en-US" sz="2250" b="0" i="0" u="sng" strike="noStrike" cap="none">
                <a:solidFill>
                  <a:srgbClr val="223264"/>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https://www.youtube.com/watch?v=4eBmyttcfU4</a:t>
            </a:r>
            <a:endParaRPr sz="2250" b="0" i="0" u="none" strike="noStrike" cap="none">
              <a:solidFill>
                <a:srgbClr val="223264"/>
              </a:solidFill>
              <a:latin typeface="Arial"/>
              <a:ea typeface="Arial"/>
              <a:cs typeface="Arial"/>
              <a:sym typeface="Arial"/>
            </a:endParaRPr>
          </a:p>
          <a:p>
            <a:pPr marL="0" lvl="0" indent="0" algn="l" rtl="0">
              <a:lnSpc>
                <a:spcPct val="115000"/>
              </a:lnSpc>
              <a:spcBef>
                <a:spcPts val="1600"/>
              </a:spcBef>
              <a:spcAft>
                <a:spcPts val="0"/>
              </a:spcAft>
              <a:buSzPts val="2400"/>
              <a:buNone/>
            </a:pPr>
            <a:endParaRPr/>
          </a:p>
        </p:txBody>
      </p:sp>
      <p:sp>
        <p:nvSpPr>
          <p:cNvPr id="514" name="Google Shape;514;p56"/>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59</a:t>
            </a:fld>
            <a:endParaRPr/>
          </a:p>
        </p:txBody>
      </p:sp>
      <p:sp>
        <p:nvSpPr>
          <p:cNvPr id="515" name="Google Shape;515;p56"/>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dirty="0"/>
              <a:t>Universal Design for Learning Resources</a:t>
            </a:r>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7"/>
          <p:cNvSpPr txBox="1">
            <a:spLocks noGrp="1"/>
          </p:cNvSpPr>
          <p:nvPr>
            <p:ph type="body" idx="1"/>
          </p:nvPr>
        </p:nvSpPr>
        <p:spPr>
          <a:xfrm>
            <a:off x="415636" y="1152525"/>
            <a:ext cx="8294915" cy="3217863"/>
          </a:xfrm>
          <a:prstGeom prst="rect">
            <a:avLst/>
          </a:prstGeom>
          <a:noFill/>
          <a:ln>
            <a:noFill/>
          </a:ln>
        </p:spPr>
        <p:txBody>
          <a:bodyPr spcFirstLastPara="1" wrap="square" lIns="91425" tIns="91425" rIns="91425" bIns="91425" anchor="t" anchorCtr="0">
            <a:noAutofit/>
          </a:bodyPr>
          <a:lstStyle/>
          <a:p>
            <a:pPr marL="342900" indent="-342900">
              <a:buClr>
                <a:srgbClr val="797979"/>
              </a:buClr>
              <a:buSzPts val="2250"/>
            </a:pPr>
            <a:r>
              <a:rPr lang="en-US" sz="2250" b="0" i="0" u="none" strike="noStrike" cap="none" dirty="0">
                <a:solidFill>
                  <a:srgbClr val="223264"/>
                </a:solidFill>
                <a:latin typeface="Arial"/>
                <a:ea typeface="Arial"/>
                <a:cs typeface="Arial"/>
                <a:sym typeface="Arial"/>
                <a:hlinkClick r:id="rId3"/>
              </a:rPr>
              <a:t>State Practice Acts and IDEA fact sheet</a:t>
            </a:r>
            <a:endParaRPr lang="en-US" sz="2250" b="0" i="0" u="none" strike="noStrike" cap="none" dirty="0">
              <a:solidFill>
                <a:srgbClr val="223264"/>
              </a:solidFill>
              <a:latin typeface="Arial"/>
              <a:ea typeface="Arial"/>
              <a:cs typeface="Arial"/>
              <a:sym typeface="Arial"/>
            </a:endParaRPr>
          </a:p>
          <a:p>
            <a:pPr marL="0" marR="0" lvl="0" indent="0" algn="l" rtl="0">
              <a:lnSpc>
                <a:spcPct val="115000"/>
              </a:lnSpc>
              <a:spcBef>
                <a:spcPts val="0"/>
              </a:spcBef>
              <a:spcAft>
                <a:spcPts val="0"/>
              </a:spcAft>
              <a:buClr>
                <a:srgbClr val="797979"/>
              </a:buClr>
              <a:buSzPts val="2250"/>
              <a:buFont typeface="Arial"/>
              <a:buNone/>
            </a:pPr>
            <a:endParaRPr lang="en-US" sz="2250" b="0" i="0" u="none" strike="noStrike" cap="none" dirty="0">
              <a:solidFill>
                <a:srgbClr val="223264"/>
              </a:solidFill>
              <a:latin typeface="Arial"/>
              <a:ea typeface="Arial"/>
              <a:cs typeface="Arial"/>
              <a:sym typeface="Arial"/>
            </a:endParaRPr>
          </a:p>
          <a:p>
            <a:pPr marL="342900" indent="-342900">
              <a:buClr>
                <a:srgbClr val="797979"/>
              </a:buClr>
              <a:buSzPts val="2250"/>
            </a:pPr>
            <a:r>
              <a:rPr lang="en-US" sz="2250" b="0" i="0" u="none" strike="noStrike" cap="none" dirty="0">
                <a:solidFill>
                  <a:srgbClr val="223264"/>
                </a:solidFill>
                <a:latin typeface="Arial"/>
                <a:ea typeface="Arial"/>
                <a:cs typeface="Arial"/>
                <a:sym typeface="Arial"/>
              </a:rPr>
              <a:t>American Speech-Language-Hearing Association - </a:t>
            </a:r>
            <a:r>
              <a:rPr lang="en-US" sz="2250" b="0" i="0" u="sng" strike="noStrike" cap="none" dirty="0">
                <a:solidFill>
                  <a:srgbClr val="223264"/>
                </a:solidFill>
                <a:latin typeface="Arial"/>
                <a:ea typeface="Arial"/>
                <a:cs typeface="Arial"/>
                <a:sym typeface="Arial"/>
                <a:hlinkClick r:id="rId4">
                  <a:extLst>
                    <a:ext uri="{A12FA001-AC4F-418D-AE19-62706E023703}">
                      <ahyp:hlinkClr xmlns:ahyp="http://schemas.microsoft.com/office/drawing/2018/hyperlinkcolor" val="tx"/>
                    </a:ext>
                  </a:extLst>
                </a:hlinkClick>
              </a:rPr>
              <a:t>www.asha.org</a:t>
            </a:r>
            <a:endParaRPr sz="2250" b="0" i="0" u="none" strike="noStrike" cap="none" dirty="0">
              <a:solidFill>
                <a:srgbClr val="223264"/>
              </a:solidFill>
              <a:latin typeface="Arial"/>
              <a:ea typeface="Arial"/>
              <a:cs typeface="Arial"/>
              <a:sym typeface="Arial"/>
            </a:endParaRPr>
          </a:p>
          <a:p>
            <a:pPr marL="342900" indent="-342900">
              <a:spcBef>
                <a:spcPts val="1600"/>
              </a:spcBef>
              <a:buClr>
                <a:srgbClr val="797979"/>
              </a:buClr>
              <a:buSzPts val="2250"/>
            </a:pPr>
            <a:r>
              <a:rPr lang="en-US" sz="2250" b="0" i="0" u="none" strike="noStrike" cap="none" dirty="0">
                <a:solidFill>
                  <a:srgbClr val="223264"/>
                </a:solidFill>
                <a:latin typeface="Arial"/>
                <a:ea typeface="Arial"/>
                <a:cs typeface="Arial"/>
                <a:sym typeface="Arial"/>
              </a:rPr>
              <a:t>American Occupational Therapy Association - </a:t>
            </a:r>
            <a:r>
              <a:rPr lang="en-US" sz="2250" b="0" i="0" u="sng" strike="noStrike" cap="none" dirty="0">
                <a:solidFill>
                  <a:srgbClr val="223264"/>
                </a:solidFill>
                <a:latin typeface="Arial"/>
                <a:ea typeface="Arial"/>
                <a:cs typeface="Arial"/>
                <a:sym typeface="Arial"/>
                <a:hlinkClick r:id="rId5">
                  <a:extLst>
                    <a:ext uri="{A12FA001-AC4F-418D-AE19-62706E023703}">
                      <ahyp:hlinkClr xmlns:ahyp="http://schemas.microsoft.com/office/drawing/2018/hyperlinkcolor" val="tx"/>
                    </a:ext>
                  </a:extLst>
                </a:hlinkClick>
              </a:rPr>
              <a:t>www.aota.org</a:t>
            </a:r>
            <a:endParaRPr sz="2250" b="0" i="0" u="none" strike="noStrike" cap="none" dirty="0">
              <a:solidFill>
                <a:srgbClr val="223264"/>
              </a:solidFill>
              <a:latin typeface="Arial"/>
              <a:ea typeface="Arial"/>
              <a:cs typeface="Arial"/>
              <a:sym typeface="Arial"/>
            </a:endParaRPr>
          </a:p>
          <a:p>
            <a:pPr marL="342900" indent="-342900">
              <a:spcBef>
                <a:spcPts val="1600"/>
              </a:spcBef>
              <a:buClr>
                <a:srgbClr val="797979"/>
              </a:buClr>
              <a:buSzPts val="2250"/>
            </a:pPr>
            <a:r>
              <a:rPr lang="en-US" sz="2250" b="0" i="0" u="none" strike="noStrike" cap="none" dirty="0">
                <a:solidFill>
                  <a:srgbClr val="223264"/>
                </a:solidFill>
                <a:latin typeface="Arial"/>
                <a:ea typeface="Arial"/>
                <a:cs typeface="Arial"/>
                <a:sym typeface="Arial"/>
              </a:rPr>
              <a:t>American Physical Therapy Association - </a:t>
            </a:r>
            <a:r>
              <a:rPr lang="en-US" sz="2250" b="0" i="0" u="sng" strike="noStrike" cap="none" dirty="0">
                <a:solidFill>
                  <a:srgbClr val="223264"/>
                </a:solidFill>
                <a:latin typeface="Arial"/>
                <a:ea typeface="Arial"/>
                <a:cs typeface="Arial"/>
                <a:sym typeface="Arial"/>
                <a:hlinkClick r:id="rId6">
                  <a:extLst>
                    <a:ext uri="{A12FA001-AC4F-418D-AE19-62706E023703}">
                      <ahyp:hlinkClr xmlns:ahyp="http://schemas.microsoft.com/office/drawing/2018/hyperlinkcolor" val="tx"/>
                    </a:ext>
                  </a:extLst>
                </a:hlinkClick>
              </a:rPr>
              <a:t>www.apta.org</a:t>
            </a:r>
            <a:endParaRPr sz="2250" b="0" i="0" u="none" strike="noStrike" cap="none" dirty="0">
              <a:solidFill>
                <a:srgbClr val="223264"/>
              </a:solidFill>
              <a:latin typeface="Arial"/>
              <a:ea typeface="Arial"/>
              <a:cs typeface="Arial"/>
              <a:sym typeface="Arial"/>
            </a:endParaRPr>
          </a:p>
          <a:p>
            <a:pPr marL="342900" lvl="0" indent="-190500" algn="l" rtl="0">
              <a:lnSpc>
                <a:spcPct val="115000"/>
              </a:lnSpc>
              <a:spcBef>
                <a:spcPts val="1600"/>
              </a:spcBef>
              <a:spcAft>
                <a:spcPts val="0"/>
              </a:spcAft>
              <a:buSzPts val="2400"/>
              <a:buFont typeface="Arial"/>
              <a:buNone/>
            </a:pPr>
            <a:endParaRPr dirty="0"/>
          </a:p>
        </p:txBody>
      </p:sp>
      <p:sp>
        <p:nvSpPr>
          <p:cNvPr id="521" name="Google Shape;521;p57"/>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60</a:t>
            </a:fld>
            <a:endParaRPr/>
          </a:p>
        </p:txBody>
      </p:sp>
      <p:sp>
        <p:nvSpPr>
          <p:cNvPr id="522" name="Google Shape;522;p57"/>
          <p:cNvSpPr txBox="1">
            <a:spLocks noGrp="1"/>
          </p:cNvSpPr>
          <p:nvPr>
            <p:ph type="title"/>
          </p:nvPr>
        </p:nvSpPr>
        <p:spPr>
          <a:xfrm>
            <a:off x="133550" y="8356"/>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Font typeface="Arial"/>
              <a:buNone/>
            </a:pPr>
            <a:r>
              <a:rPr lang="en-US"/>
              <a:t>Resources</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58"/>
          <p:cNvSpPr txBox="1">
            <a:spLocks noGrp="1"/>
          </p:cNvSpPr>
          <p:nvPr>
            <p:ph type="body" idx="1"/>
          </p:nvPr>
        </p:nvSpPr>
        <p:spPr>
          <a:xfrm>
            <a:off x="184727" y="2661865"/>
            <a:ext cx="3993717" cy="108448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Font typeface="Arial"/>
              <a:buNone/>
            </a:pPr>
            <a:r>
              <a:rPr lang="en-US" dirty="0"/>
              <a:t>MDE Office of Special Education</a:t>
            </a:r>
          </a:p>
          <a:p>
            <a:pPr marL="0" lvl="0" indent="0" algn="l" rtl="0">
              <a:lnSpc>
                <a:spcPct val="100000"/>
              </a:lnSpc>
              <a:spcBef>
                <a:spcPts val="0"/>
              </a:spcBef>
              <a:spcAft>
                <a:spcPts val="0"/>
              </a:spcAft>
              <a:buSzPts val="2000"/>
              <a:buFont typeface="Arial"/>
              <a:buNone/>
            </a:pPr>
            <a:r>
              <a:rPr lang="en-US" dirty="0"/>
              <a:t>tlaney@mdek12.org</a:t>
            </a:r>
            <a:endParaRPr dirty="0"/>
          </a:p>
        </p:txBody>
      </p:sp>
      <p:sp>
        <p:nvSpPr>
          <p:cNvPr id="528" name="Google Shape;528;p58"/>
          <p:cNvSpPr txBox="1">
            <a:spLocks noGrp="1"/>
          </p:cNvSpPr>
          <p:nvPr>
            <p:ph type="title"/>
          </p:nvPr>
        </p:nvSpPr>
        <p:spPr>
          <a:xfrm>
            <a:off x="184727" y="2089165"/>
            <a:ext cx="3888509"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Font typeface="Arial"/>
              <a:buNone/>
            </a:pPr>
            <a:r>
              <a:rPr lang="en-US" sz="2000" dirty="0"/>
              <a:t>Teresa Laney, M.S., CCC-SLP</a:t>
            </a:r>
            <a:endParaRPr sz="2000" dirty="0"/>
          </a:p>
        </p:txBody>
      </p:sp>
      <p:sp>
        <p:nvSpPr>
          <p:cNvPr id="529" name="Google Shape;529;p58"/>
          <p:cNvSpPr txBox="1">
            <a:spLocks noGrp="1"/>
          </p:cNvSpPr>
          <p:nvPr>
            <p:ph type="sldNum" idx="12"/>
          </p:nvPr>
        </p:nvSpPr>
        <p:spPr>
          <a:xfrm>
            <a:off x="8481083" y="4887306"/>
            <a:ext cx="548700" cy="233671"/>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Clr>
                <a:srgbClr val="3A484F"/>
              </a:buClr>
              <a:buSzPts val="1000"/>
              <a:buFont typeface="Arial"/>
              <a:buNone/>
            </a:pPr>
            <a:fld id="{00000000-1234-1234-1234-123412341234}" type="slidenum">
              <a:rPr lang="en-US"/>
              <a:t>61</a:t>
            </a:fld>
            <a:endParaRPr/>
          </a:p>
        </p:txBody>
      </p:sp>
      <p:sp>
        <p:nvSpPr>
          <p:cNvPr id="5" name="Google Shape;528;p58">
            <a:extLst>
              <a:ext uri="{FF2B5EF4-FFF2-40B4-BE49-F238E27FC236}">
                <a16:creationId xmlns:a16="http://schemas.microsoft.com/office/drawing/2014/main" id="{8248F61F-E46E-4F23-A8E1-46389CCEC02C}"/>
              </a:ext>
            </a:extLst>
          </p:cNvPr>
          <p:cNvSpPr txBox="1">
            <a:spLocks/>
          </p:cNvSpPr>
          <p:nvPr/>
        </p:nvSpPr>
        <p:spPr>
          <a:xfrm>
            <a:off x="4419600" y="2089165"/>
            <a:ext cx="3993717"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rial"/>
              <a:buNone/>
              <a:defRPr sz="3000" b="1" i="0" u="none" strike="noStrike" cap="none">
                <a:solidFill>
                  <a:schemeClr val="accent6"/>
                </a:solidFill>
                <a:latin typeface="Arial"/>
                <a:ea typeface="Arial"/>
                <a:cs typeface="Arial"/>
                <a:sym typeface="Arial"/>
              </a:defRPr>
            </a:lvl1pPr>
            <a:lvl2pPr marR="0" lvl="1"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9pPr>
          </a:lstStyle>
          <a:p>
            <a:r>
              <a:rPr lang="it-IT" sz="2000" dirty="0"/>
              <a:t>Tracie Thornton, PT, DPT, MPH </a:t>
            </a:r>
          </a:p>
        </p:txBody>
      </p:sp>
      <p:sp>
        <p:nvSpPr>
          <p:cNvPr id="6" name="Google Shape;527;p58">
            <a:extLst>
              <a:ext uri="{FF2B5EF4-FFF2-40B4-BE49-F238E27FC236}">
                <a16:creationId xmlns:a16="http://schemas.microsoft.com/office/drawing/2014/main" id="{512D23CB-4D47-4D39-90E5-712118E359D1}"/>
              </a:ext>
            </a:extLst>
          </p:cNvPr>
          <p:cNvSpPr txBox="1">
            <a:spLocks/>
          </p:cNvSpPr>
          <p:nvPr/>
        </p:nvSpPr>
        <p:spPr>
          <a:xfrm>
            <a:off x="4419600" y="2661865"/>
            <a:ext cx="3993717" cy="10844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2"/>
              </a:buClr>
              <a:buSzPts val="2000"/>
              <a:buFont typeface="Arial"/>
              <a:buNone/>
              <a:defRPr sz="2000" b="0" i="0" u="none" strike="noStrike" cap="none">
                <a:solidFill>
                  <a:srgbClr val="3A484F"/>
                </a:solidFill>
                <a:latin typeface="Arial"/>
                <a:ea typeface="Arial"/>
                <a:cs typeface="Arial"/>
                <a:sym typeface="Arial"/>
              </a:defRPr>
            </a:lvl1pPr>
            <a:lvl2pPr marL="914400" marR="0" lvl="1" indent="-228600" algn="l" rtl="0">
              <a:lnSpc>
                <a:spcPct val="115000"/>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8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800"/>
              <a:buFont typeface="Arial"/>
              <a:buNone/>
              <a:defRPr sz="1400" b="0" i="0" u="none" strike="noStrike" cap="none">
                <a:solidFill>
                  <a:schemeClr val="dk2"/>
                </a:solidFill>
                <a:latin typeface="Arial"/>
                <a:ea typeface="Arial"/>
                <a:cs typeface="Arial"/>
                <a:sym typeface="Arial"/>
              </a:defRPr>
            </a:lvl9pPr>
          </a:lstStyle>
          <a:p>
            <a:pPr marL="0" indent="0"/>
            <a:r>
              <a:rPr lang="en-US" dirty="0"/>
              <a:t>Pediatric Physical Therapist</a:t>
            </a:r>
          </a:p>
          <a:p>
            <a:pPr marL="0" indent="0"/>
            <a:r>
              <a:rPr lang="en-US" dirty="0"/>
              <a:t>School Districts/Early Intervention</a:t>
            </a:r>
          </a:p>
          <a:p>
            <a:pPr marL="0" indent="0"/>
            <a:r>
              <a:rPr lang="en-US" dirty="0"/>
              <a:t>tthornton@prcc.edu</a:t>
            </a:r>
          </a:p>
        </p:txBody>
      </p:sp>
    </p:spTree>
  </p:cSld>
  <p:clrMapOvr>
    <a:masterClrMapping/>
  </p:clrMapOvr>
</p:sld>
</file>

<file path=ppt/theme/theme1.xml><?xml version="1.0" encoding="utf-8"?>
<a:theme xmlns:a="http://schemas.openxmlformats.org/drawingml/2006/main" name="simple-light-2">
  <a:themeElements>
    <a:clrScheme name="MDE Template_NEW 1">
      <a:dk1>
        <a:srgbClr val="000000"/>
      </a:dk1>
      <a:lt1>
        <a:srgbClr val="FFFFFF"/>
      </a:lt1>
      <a:dk2>
        <a:srgbClr val="797979"/>
      </a:dk2>
      <a:lt2>
        <a:srgbClr val="B0D357"/>
      </a:lt2>
      <a:accent1>
        <a:srgbClr val="B7618C"/>
      </a:accent1>
      <a:accent2>
        <a:srgbClr val="CC0000"/>
      </a:accent2>
      <a:accent3>
        <a:srgbClr val="78909C"/>
      </a:accent3>
      <a:accent4>
        <a:srgbClr val="FFAB40"/>
      </a:accent4>
      <a:accent5>
        <a:srgbClr val="68C7C3"/>
      </a:accent5>
      <a:accent6>
        <a:srgbClr val="1071BD"/>
      </a:accent6>
      <a:hlink>
        <a:srgbClr val="5EAADE"/>
      </a:hlink>
      <a:folHlink>
        <a:srgbClr val="0053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3525</Words>
  <Application>Microsoft Macintosh PowerPoint</Application>
  <PresentationFormat>On-screen Show (16:9)</PresentationFormat>
  <Paragraphs>349</Paragraphs>
  <Slides>61</Slides>
  <Notes>59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Calibri</vt:lpstr>
      <vt:lpstr>Courier New</vt:lpstr>
      <vt:lpstr>simple-light-2</vt:lpstr>
      <vt:lpstr>Things I Wish I’d Learned In School:</vt:lpstr>
      <vt:lpstr>Mississippi Department of Education</vt:lpstr>
      <vt:lpstr>State Board of Education Goals    STRATEGIC PLAN</vt:lpstr>
      <vt:lpstr>School-Based PT Survey (2013)</vt:lpstr>
      <vt:lpstr>The Dilemma</vt:lpstr>
      <vt:lpstr>Universal Design for Learning (UDL)</vt:lpstr>
      <vt:lpstr>UDL in Collaborative Therapy</vt:lpstr>
      <vt:lpstr>Evaluating Curriculum Barriers</vt:lpstr>
      <vt:lpstr>Use of Universal Design in Therapy</vt:lpstr>
      <vt:lpstr>Assessing Diverse Learner Needs</vt:lpstr>
      <vt:lpstr>Defining Appropriate Goals</vt:lpstr>
      <vt:lpstr>Defining Appropriate Goals</vt:lpstr>
      <vt:lpstr>Related Service Guidelines</vt:lpstr>
      <vt:lpstr>Therapy as Educational Support Services</vt:lpstr>
      <vt:lpstr>Every Student Succeeds Act (ESSA)</vt:lpstr>
      <vt:lpstr>Specialized Instructional Support Personnel (SISP)</vt:lpstr>
      <vt:lpstr>ESSA and Related Service Providers</vt:lpstr>
      <vt:lpstr>Special Education and Related Services under IDEA</vt:lpstr>
      <vt:lpstr>Eligibility Criteria for Services under IDEA</vt:lpstr>
      <vt:lpstr>Educational Impact of a Disability</vt:lpstr>
      <vt:lpstr>Adverse Educational Impact of Physical Deficits</vt:lpstr>
      <vt:lpstr>Adverse Educational Impact of Occupational Deficits</vt:lpstr>
      <vt:lpstr>Adverse Educational Impact of Speech/Language Deficits</vt:lpstr>
      <vt:lpstr>Diagnosis vs. Eligibility</vt:lpstr>
      <vt:lpstr>Diagnosis vs. Eligibility</vt:lpstr>
      <vt:lpstr>Determining the Need for Related Services</vt:lpstr>
      <vt:lpstr>Continuum of Service Delivery Options</vt:lpstr>
      <vt:lpstr>Continuum of Service Delivery Options</vt:lpstr>
      <vt:lpstr>Who Provides the Services?</vt:lpstr>
      <vt:lpstr>Who Provides the Services?</vt:lpstr>
      <vt:lpstr>Do You Need a Prescription?</vt:lpstr>
      <vt:lpstr>School-Based PT</vt:lpstr>
      <vt:lpstr>School-Based Physical Therapy</vt:lpstr>
      <vt:lpstr>Characteristics of a Physical Disability</vt:lpstr>
      <vt:lpstr>What PT Looks Like in Schools</vt:lpstr>
      <vt:lpstr>What PT Looks Like in Schools</vt:lpstr>
      <vt:lpstr>What PT Looks Like in Schools</vt:lpstr>
      <vt:lpstr>IEP Meeting Participation</vt:lpstr>
      <vt:lpstr>Case Study</vt:lpstr>
      <vt:lpstr>Share Your Thoughts</vt:lpstr>
      <vt:lpstr>Present Levels of Academic Performance and Functional Performance (PLAAFP)</vt:lpstr>
      <vt:lpstr>Establishing a Baseline</vt:lpstr>
      <vt:lpstr>Baseline Examples</vt:lpstr>
      <vt:lpstr>Writing Educational Standards-Based Goals</vt:lpstr>
      <vt:lpstr>Writing Educational Standards-Based Goals</vt:lpstr>
      <vt:lpstr>Components of a Standards-Based Goal</vt:lpstr>
      <vt:lpstr>Connecting the Baselines and Annual Goals</vt:lpstr>
      <vt:lpstr>Example: Annual Goals</vt:lpstr>
      <vt:lpstr>Dismissal Criteria</vt:lpstr>
      <vt:lpstr>Dismissal Criteria </vt:lpstr>
      <vt:lpstr>Dismissal Criteria</vt:lpstr>
      <vt:lpstr>Dismissal Criteria</vt:lpstr>
      <vt:lpstr>Dismissal Criteria</vt:lpstr>
      <vt:lpstr>The Collaborative Approach</vt:lpstr>
      <vt:lpstr>Keys to Collaboration</vt:lpstr>
      <vt:lpstr>10 Golden Rules of Collaboration</vt:lpstr>
      <vt:lpstr>10 Golden Rules of Collaboration</vt:lpstr>
      <vt:lpstr>PowerPoint Presentation</vt:lpstr>
      <vt:lpstr>Universal Design for Learning Resources</vt:lpstr>
      <vt:lpstr>Resources</vt:lpstr>
      <vt:lpstr>Teresa Laney, M.S., CCC-SLP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PT in Schools:</dc:title>
  <dc:creator>Teresa Laney</dc:creator>
  <cp:lastModifiedBy>Ryan Kelly</cp:lastModifiedBy>
  <cp:revision>24</cp:revision>
  <dcterms:created xsi:type="dcterms:W3CDTF">2020-01-24T04:14:25Z</dcterms:created>
  <dcterms:modified xsi:type="dcterms:W3CDTF">2020-09-25T01:11:23Z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0x010100FA7ED0FE8A0CED47B052DC2516244794</vt:lpwstr>
  </property>
</Properties>
</file>