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28" r:id="rId2"/>
  </p:sldMasterIdLst>
  <p:notesMasterIdLst>
    <p:notesMasterId r:id="rId73"/>
  </p:notesMasterIdLst>
  <p:sldIdLst>
    <p:sldId id="256" r:id="rId3"/>
    <p:sldId id="345" r:id="rId4"/>
    <p:sldId id="346" r:id="rId5"/>
    <p:sldId id="388" r:id="rId6"/>
    <p:sldId id="378" r:id="rId7"/>
    <p:sldId id="379" r:id="rId8"/>
    <p:sldId id="380" r:id="rId9"/>
    <p:sldId id="381" r:id="rId10"/>
    <p:sldId id="383" r:id="rId11"/>
    <p:sldId id="384" r:id="rId12"/>
    <p:sldId id="386" r:id="rId13"/>
    <p:sldId id="387" r:id="rId14"/>
    <p:sldId id="389" r:id="rId15"/>
    <p:sldId id="391" r:id="rId16"/>
    <p:sldId id="392" r:id="rId17"/>
    <p:sldId id="382" r:id="rId18"/>
    <p:sldId id="264" r:id="rId19"/>
    <p:sldId id="347" r:id="rId20"/>
    <p:sldId id="348" r:id="rId21"/>
    <p:sldId id="350" r:id="rId22"/>
    <p:sldId id="349" r:id="rId23"/>
    <p:sldId id="310" r:id="rId24"/>
    <p:sldId id="351" r:id="rId25"/>
    <p:sldId id="352" r:id="rId26"/>
    <p:sldId id="353" r:id="rId27"/>
    <p:sldId id="322" r:id="rId28"/>
    <p:sldId id="321" r:id="rId29"/>
    <p:sldId id="356" r:id="rId30"/>
    <p:sldId id="357" r:id="rId31"/>
    <p:sldId id="358" r:id="rId32"/>
    <p:sldId id="325" r:id="rId33"/>
    <p:sldId id="326" r:id="rId34"/>
    <p:sldId id="360" r:id="rId35"/>
    <p:sldId id="361" r:id="rId36"/>
    <p:sldId id="362" r:id="rId37"/>
    <p:sldId id="363" r:id="rId38"/>
    <p:sldId id="364" r:id="rId39"/>
    <p:sldId id="377" r:id="rId40"/>
    <p:sldId id="393" r:id="rId41"/>
    <p:sldId id="365" r:id="rId42"/>
    <p:sldId id="366" r:id="rId43"/>
    <p:sldId id="367" r:id="rId44"/>
    <p:sldId id="368" r:id="rId45"/>
    <p:sldId id="369" r:id="rId46"/>
    <p:sldId id="370" r:id="rId47"/>
    <p:sldId id="371" r:id="rId48"/>
    <p:sldId id="372" r:id="rId49"/>
    <p:sldId id="394" r:id="rId50"/>
    <p:sldId id="390" r:id="rId51"/>
    <p:sldId id="399" r:id="rId52"/>
    <p:sldId id="396" r:id="rId53"/>
    <p:sldId id="398" r:id="rId54"/>
    <p:sldId id="413" r:id="rId55"/>
    <p:sldId id="414" r:id="rId56"/>
    <p:sldId id="397" r:id="rId57"/>
    <p:sldId id="400" r:id="rId58"/>
    <p:sldId id="402" r:id="rId59"/>
    <p:sldId id="403" r:id="rId60"/>
    <p:sldId id="404" r:id="rId61"/>
    <p:sldId id="405" r:id="rId62"/>
    <p:sldId id="406" r:id="rId63"/>
    <p:sldId id="407" r:id="rId64"/>
    <p:sldId id="408" r:id="rId65"/>
    <p:sldId id="409" r:id="rId66"/>
    <p:sldId id="410" r:id="rId67"/>
    <p:sldId id="411" r:id="rId68"/>
    <p:sldId id="401" r:id="rId69"/>
    <p:sldId id="412" r:id="rId70"/>
    <p:sldId id="277" r:id="rId71"/>
    <p:sldId id="273"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F36DCB0-8576-4821-B86E-84C79861285F}">
          <p14:sldIdLst>
            <p14:sldId id="256"/>
            <p14:sldId id="345"/>
            <p14:sldId id="346"/>
            <p14:sldId id="388"/>
            <p14:sldId id="378"/>
            <p14:sldId id="379"/>
            <p14:sldId id="380"/>
            <p14:sldId id="381"/>
            <p14:sldId id="383"/>
            <p14:sldId id="384"/>
            <p14:sldId id="386"/>
            <p14:sldId id="387"/>
            <p14:sldId id="389"/>
            <p14:sldId id="391"/>
            <p14:sldId id="392"/>
            <p14:sldId id="382"/>
            <p14:sldId id="264"/>
            <p14:sldId id="347"/>
            <p14:sldId id="348"/>
            <p14:sldId id="350"/>
            <p14:sldId id="349"/>
            <p14:sldId id="310"/>
            <p14:sldId id="351"/>
            <p14:sldId id="352"/>
            <p14:sldId id="353"/>
            <p14:sldId id="322"/>
            <p14:sldId id="321"/>
            <p14:sldId id="356"/>
            <p14:sldId id="357"/>
            <p14:sldId id="358"/>
            <p14:sldId id="325"/>
            <p14:sldId id="326"/>
            <p14:sldId id="360"/>
            <p14:sldId id="361"/>
            <p14:sldId id="362"/>
            <p14:sldId id="363"/>
            <p14:sldId id="364"/>
            <p14:sldId id="377"/>
            <p14:sldId id="393"/>
            <p14:sldId id="365"/>
            <p14:sldId id="366"/>
            <p14:sldId id="367"/>
            <p14:sldId id="368"/>
            <p14:sldId id="369"/>
            <p14:sldId id="370"/>
            <p14:sldId id="371"/>
            <p14:sldId id="372"/>
            <p14:sldId id="394"/>
            <p14:sldId id="390"/>
            <p14:sldId id="399"/>
            <p14:sldId id="396"/>
            <p14:sldId id="398"/>
            <p14:sldId id="413"/>
            <p14:sldId id="414"/>
            <p14:sldId id="397"/>
            <p14:sldId id="400"/>
            <p14:sldId id="402"/>
            <p14:sldId id="403"/>
            <p14:sldId id="404"/>
            <p14:sldId id="405"/>
            <p14:sldId id="406"/>
            <p14:sldId id="407"/>
            <p14:sldId id="408"/>
            <p14:sldId id="409"/>
            <p14:sldId id="410"/>
            <p14:sldId id="411"/>
            <p14:sldId id="401"/>
            <p14:sldId id="412"/>
            <p14:sldId id="277"/>
            <p14:sldId id="27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smer, Alicia" initials="HA" lastIdx="2" clrIdx="0">
    <p:extLst>
      <p:ext uri="{19B8F6BF-5375-455C-9EA6-DF929625EA0E}">
        <p15:presenceInfo xmlns:p15="http://schemas.microsoft.com/office/powerpoint/2012/main" userId="S::aliciahosmer@apta.org::6c3889e9-1993-4b26-8819-2098db7fa2f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9D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6D8BA9-0B59-4AD7-8334-3820E8A79DB5}" v="21" dt="2021-01-20T21:27:50.4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3539" autoAdjust="0"/>
  </p:normalViewPr>
  <p:slideViewPr>
    <p:cSldViewPr snapToGrid="0">
      <p:cViewPr>
        <p:scale>
          <a:sx n="64" d="100"/>
          <a:sy n="64" d="100"/>
        </p:scale>
        <p:origin x="228" y="44"/>
      </p:cViewPr>
      <p:guideLst/>
    </p:cSldViewPr>
  </p:slideViewPr>
  <p:notesTextViewPr>
    <p:cViewPr>
      <p:scale>
        <a:sx n="3" d="2"/>
        <a:sy n="3" d="2"/>
      </p:scale>
      <p:origin x="0" y="0"/>
    </p:cViewPr>
  </p:notesTextViewPr>
  <p:sorterViewPr>
    <p:cViewPr>
      <p:scale>
        <a:sx n="100" d="100"/>
        <a:sy n="100" d="100"/>
      </p:scale>
      <p:origin x="0" y="-27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83"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412F44-66BE-4A2F-99DB-5530B783B19A}" type="doc">
      <dgm:prSet loTypeId="urn:microsoft.com/office/officeart/2016/7/layout/LinearBlockProcessNumbered" loCatId="process" qsTypeId="urn:microsoft.com/office/officeart/2005/8/quickstyle/simple2" qsCatId="simple" csTypeId="urn:microsoft.com/office/officeart/2005/8/colors/accent1_2" csCatId="accent1" phldr="1"/>
      <dgm:spPr/>
      <dgm:t>
        <a:bodyPr/>
        <a:lstStyle/>
        <a:p>
          <a:endParaRPr lang="en-US"/>
        </a:p>
      </dgm:t>
    </dgm:pt>
    <dgm:pt modelId="{690460CB-F88A-417B-B35A-92A4A0DB594A}">
      <dgm:prSet/>
      <dgm:spPr/>
      <dgm:t>
        <a:bodyPr/>
        <a:lstStyle/>
        <a:p>
          <a:r>
            <a:rPr lang="en-US" dirty="0" smtClean="0"/>
            <a:t>Review relevant APTA history 	</a:t>
          </a:r>
          <a:endParaRPr lang="en-US" dirty="0"/>
        </a:p>
      </dgm:t>
    </dgm:pt>
    <dgm:pt modelId="{504A4D59-06BF-4FF1-97EB-02A95D90057E}" type="parTrans" cxnId="{59412500-0A66-4931-BE45-3461B0601472}">
      <dgm:prSet/>
      <dgm:spPr/>
      <dgm:t>
        <a:bodyPr/>
        <a:lstStyle/>
        <a:p>
          <a:endParaRPr lang="en-US"/>
        </a:p>
      </dgm:t>
    </dgm:pt>
    <dgm:pt modelId="{0E255734-3432-42B0-A4A9-756F09CFB7A3}" type="sibTrans" cxnId="{59412500-0A66-4931-BE45-3461B0601472}">
      <dgm:prSet phldrT="01" phldr="0"/>
      <dgm:spPr/>
      <dgm:t>
        <a:bodyPr/>
        <a:lstStyle/>
        <a:p>
          <a:r>
            <a:rPr lang="en-US" dirty="0"/>
            <a:t>01</a:t>
          </a:r>
        </a:p>
      </dgm:t>
    </dgm:pt>
    <dgm:pt modelId="{BA0976EC-DC47-44D1-9355-7414F48266CB}">
      <dgm:prSet/>
      <dgm:spPr/>
      <dgm:t>
        <a:bodyPr/>
        <a:lstStyle/>
        <a:p>
          <a:r>
            <a:rPr lang="en-US" dirty="0" smtClean="0"/>
            <a:t>Discuss APTA’s Centennial Year</a:t>
          </a:r>
        </a:p>
      </dgm:t>
    </dgm:pt>
    <dgm:pt modelId="{EEC76419-58D7-417B-ADB9-C7CA4BBDAA34}" type="parTrans" cxnId="{9161B23B-17B4-4622-BB6D-23801E57A808}">
      <dgm:prSet/>
      <dgm:spPr/>
      <dgm:t>
        <a:bodyPr/>
        <a:lstStyle/>
        <a:p>
          <a:endParaRPr lang="en-US"/>
        </a:p>
      </dgm:t>
    </dgm:pt>
    <dgm:pt modelId="{5A0CCDB0-5AC6-4EDC-8F11-A8F324D5B396}" type="sibTrans" cxnId="{9161B23B-17B4-4622-BB6D-23801E57A808}">
      <dgm:prSet phldrT="02" phldr="0"/>
      <dgm:spPr/>
      <dgm:t>
        <a:bodyPr/>
        <a:lstStyle/>
        <a:p>
          <a:r>
            <a:rPr lang="en-US" dirty="0"/>
            <a:t>02</a:t>
          </a:r>
        </a:p>
      </dgm:t>
    </dgm:pt>
    <dgm:pt modelId="{2D0A1393-FBBD-4D1E-B58D-F157A4134FE3}">
      <dgm:prSet/>
      <dgm:spPr/>
      <dgm:t>
        <a:bodyPr/>
        <a:lstStyle/>
        <a:p>
          <a:r>
            <a:rPr lang="en-US" smtClean="0"/>
            <a:t>Discuss APTA </a:t>
          </a:r>
          <a:r>
            <a:rPr lang="en-US" dirty="0" smtClean="0"/>
            <a:t>&amp; Component resources for practice, education, and research</a:t>
          </a:r>
          <a:endParaRPr lang="en-US" dirty="0"/>
        </a:p>
      </dgm:t>
    </dgm:pt>
    <dgm:pt modelId="{F8FFE7A0-B7AE-4177-ABB1-031082F1AF31}" type="parTrans" cxnId="{28BBC9C2-5652-4673-96A2-72EFA6BE2CBD}">
      <dgm:prSet/>
      <dgm:spPr/>
      <dgm:t>
        <a:bodyPr/>
        <a:lstStyle/>
        <a:p>
          <a:endParaRPr lang="en-US"/>
        </a:p>
      </dgm:t>
    </dgm:pt>
    <dgm:pt modelId="{06766A6C-4232-4F9F-BAB0-6E4448946230}" type="sibTrans" cxnId="{28BBC9C2-5652-4673-96A2-72EFA6BE2CBD}">
      <dgm:prSet phldrT="03" phldr="0"/>
      <dgm:spPr/>
      <dgm:t>
        <a:bodyPr/>
        <a:lstStyle/>
        <a:p>
          <a:r>
            <a:rPr lang="en-US" dirty="0"/>
            <a:t>03</a:t>
          </a:r>
        </a:p>
      </dgm:t>
    </dgm:pt>
    <dgm:pt modelId="{AE47B18F-D448-4FFD-AB77-150091164440}">
      <dgm:prSet/>
      <dgm:spPr/>
      <dgm:t>
        <a:bodyPr/>
        <a:lstStyle/>
        <a:p>
          <a:r>
            <a:rPr lang="en-US" dirty="0" smtClean="0"/>
            <a:t>Small Group Discussions on presented topics</a:t>
          </a:r>
          <a:endParaRPr lang="en-US" dirty="0"/>
        </a:p>
      </dgm:t>
    </dgm:pt>
    <dgm:pt modelId="{6C31EAB8-F038-45F0-8BD9-67209B57B824}" type="parTrans" cxnId="{22430E50-4C5E-4D78-A5BD-94B1917D9E28}">
      <dgm:prSet/>
      <dgm:spPr/>
      <dgm:t>
        <a:bodyPr/>
        <a:lstStyle/>
        <a:p>
          <a:endParaRPr lang="en-US"/>
        </a:p>
      </dgm:t>
    </dgm:pt>
    <dgm:pt modelId="{41A25E40-672D-4CAF-AF01-9F0881611646}" type="sibTrans" cxnId="{22430E50-4C5E-4D78-A5BD-94B1917D9E28}">
      <dgm:prSet/>
      <dgm:spPr/>
      <dgm:t>
        <a:bodyPr/>
        <a:lstStyle/>
        <a:p>
          <a:endParaRPr lang="en-US" dirty="0"/>
        </a:p>
      </dgm:t>
    </dgm:pt>
    <dgm:pt modelId="{7CEB8D91-A7DB-4519-A1A9-21A4FE255CFA}" type="pres">
      <dgm:prSet presAssocID="{C5412F44-66BE-4A2F-99DB-5530B783B19A}" presName="Name0" presStyleCnt="0">
        <dgm:presLayoutVars>
          <dgm:animLvl val="lvl"/>
          <dgm:resizeHandles val="exact"/>
        </dgm:presLayoutVars>
      </dgm:prSet>
      <dgm:spPr/>
      <dgm:t>
        <a:bodyPr/>
        <a:lstStyle/>
        <a:p>
          <a:endParaRPr lang="en-US"/>
        </a:p>
      </dgm:t>
    </dgm:pt>
    <dgm:pt modelId="{8B7C3540-D093-48B0-9C64-5E8E6EFC973F}" type="pres">
      <dgm:prSet presAssocID="{690460CB-F88A-417B-B35A-92A4A0DB594A}" presName="compositeNode" presStyleCnt="0">
        <dgm:presLayoutVars>
          <dgm:bulletEnabled val="1"/>
        </dgm:presLayoutVars>
      </dgm:prSet>
      <dgm:spPr/>
    </dgm:pt>
    <dgm:pt modelId="{F77E59B1-46F9-4A2F-A983-70BCCBF5EFC3}" type="pres">
      <dgm:prSet presAssocID="{690460CB-F88A-417B-B35A-92A4A0DB594A}" presName="bgRect" presStyleLbl="alignNode1" presStyleIdx="0" presStyleCnt="4"/>
      <dgm:spPr/>
      <dgm:t>
        <a:bodyPr/>
        <a:lstStyle/>
        <a:p>
          <a:endParaRPr lang="en-US"/>
        </a:p>
      </dgm:t>
    </dgm:pt>
    <dgm:pt modelId="{F55259A2-F679-4C37-A9B6-944AD3B2D257}" type="pres">
      <dgm:prSet presAssocID="{0E255734-3432-42B0-A4A9-756F09CFB7A3}" presName="sibTransNodeRect" presStyleLbl="alignNode1" presStyleIdx="0" presStyleCnt="4">
        <dgm:presLayoutVars>
          <dgm:chMax val="0"/>
          <dgm:bulletEnabled val="1"/>
        </dgm:presLayoutVars>
      </dgm:prSet>
      <dgm:spPr/>
      <dgm:t>
        <a:bodyPr/>
        <a:lstStyle/>
        <a:p>
          <a:endParaRPr lang="en-US"/>
        </a:p>
      </dgm:t>
    </dgm:pt>
    <dgm:pt modelId="{5605321B-00CD-4DB1-81B7-0FE38D089E74}" type="pres">
      <dgm:prSet presAssocID="{690460CB-F88A-417B-B35A-92A4A0DB594A}" presName="nodeRect" presStyleLbl="alignNode1" presStyleIdx="0" presStyleCnt="4">
        <dgm:presLayoutVars>
          <dgm:bulletEnabled val="1"/>
        </dgm:presLayoutVars>
      </dgm:prSet>
      <dgm:spPr/>
      <dgm:t>
        <a:bodyPr/>
        <a:lstStyle/>
        <a:p>
          <a:endParaRPr lang="en-US"/>
        </a:p>
      </dgm:t>
    </dgm:pt>
    <dgm:pt modelId="{E04B696F-2F6B-49CA-A40C-017A95FA842D}" type="pres">
      <dgm:prSet presAssocID="{0E255734-3432-42B0-A4A9-756F09CFB7A3}" presName="sibTrans" presStyleCnt="0"/>
      <dgm:spPr/>
    </dgm:pt>
    <dgm:pt modelId="{731FFB19-CEF2-4C7E-A400-5CE984861E32}" type="pres">
      <dgm:prSet presAssocID="{BA0976EC-DC47-44D1-9355-7414F48266CB}" presName="compositeNode" presStyleCnt="0">
        <dgm:presLayoutVars>
          <dgm:bulletEnabled val="1"/>
        </dgm:presLayoutVars>
      </dgm:prSet>
      <dgm:spPr/>
    </dgm:pt>
    <dgm:pt modelId="{7A4E71A2-33C6-40F4-849C-381EF267F92A}" type="pres">
      <dgm:prSet presAssocID="{BA0976EC-DC47-44D1-9355-7414F48266CB}" presName="bgRect" presStyleLbl="alignNode1" presStyleIdx="1" presStyleCnt="4"/>
      <dgm:spPr/>
      <dgm:t>
        <a:bodyPr/>
        <a:lstStyle/>
        <a:p>
          <a:endParaRPr lang="en-US"/>
        </a:p>
      </dgm:t>
    </dgm:pt>
    <dgm:pt modelId="{E60D0653-5E71-4DE9-8DD3-58771ADCD4BA}" type="pres">
      <dgm:prSet presAssocID="{5A0CCDB0-5AC6-4EDC-8F11-A8F324D5B396}" presName="sibTransNodeRect" presStyleLbl="alignNode1" presStyleIdx="1" presStyleCnt="4">
        <dgm:presLayoutVars>
          <dgm:chMax val="0"/>
          <dgm:bulletEnabled val="1"/>
        </dgm:presLayoutVars>
      </dgm:prSet>
      <dgm:spPr/>
      <dgm:t>
        <a:bodyPr/>
        <a:lstStyle/>
        <a:p>
          <a:endParaRPr lang="en-US"/>
        </a:p>
      </dgm:t>
    </dgm:pt>
    <dgm:pt modelId="{F4B4F516-244C-405B-BE02-CA647C5A78B1}" type="pres">
      <dgm:prSet presAssocID="{BA0976EC-DC47-44D1-9355-7414F48266CB}" presName="nodeRect" presStyleLbl="alignNode1" presStyleIdx="1" presStyleCnt="4">
        <dgm:presLayoutVars>
          <dgm:bulletEnabled val="1"/>
        </dgm:presLayoutVars>
      </dgm:prSet>
      <dgm:spPr/>
      <dgm:t>
        <a:bodyPr/>
        <a:lstStyle/>
        <a:p>
          <a:endParaRPr lang="en-US"/>
        </a:p>
      </dgm:t>
    </dgm:pt>
    <dgm:pt modelId="{50A08E6B-1633-4100-9B2A-D85D87C703D1}" type="pres">
      <dgm:prSet presAssocID="{5A0CCDB0-5AC6-4EDC-8F11-A8F324D5B396}" presName="sibTrans" presStyleCnt="0"/>
      <dgm:spPr/>
    </dgm:pt>
    <dgm:pt modelId="{F67AAD90-D453-4D64-AD64-16B50E948EFF}" type="pres">
      <dgm:prSet presAssocID="{2D0A1393-FBBD-4D1E-B58D-F157A4134FE3}" presName="compositeNode" presStyleCnt="0">
        <dgm:presLayoutVars>
          <dgm:bulletEnabled val="1"/>
        </dgm:presLayoutVars>
      </dgm:prSet>
      <dgm:spPr/>
    </dgm:pt>
    <dgm:pt modelId="{FAAA648F-BD34-4A15-B6F9-6FDBB58B246A}" type="pres">
      <dgm:prSet presAssocID="{2D0A1393-FBBD-4D1E-B58D-F157A4134FE3}" presName="bgRect" presStyleLbl="alignNode1" presStyleIdx="2" presStyleCnt="4"/>
      <dgm:spPr/>
      <dgm:t>
        <a:bodyPr/>
        <a:lstStyle/>
        <a:p>
          <a:endParaRPr lang="en-US"/>
        </a:p>
      </dgm:t>
    </dgm:pt>
    <dgm:pt modelId="{AA015EA0-0293-475A-9FA2-D7D623AB07C8}" type="pres">
      <dgm:prSet presAssocID="{06766A6C-4232-4F9F-BAB0-6E4448946230}" presName="sibTransNodeRect" presStyleLbl="alignNode1" presStyleIdx="2" presStyleCnt="4">
        <dgm:presLayoutVars>
          <dgm:chMax val="0"/>
          <dgm:bulletEnabled val="1"/>
        </dgm:presLayoutVars>
      </dgm:prSet>
      <dgm:spPr/>
      <dgm:t>
        <a:bodyPr/>
        <a:lstStyle/>
        <a:p>
          <a:endParaRPr lang="en-US"/>
        </a:p>
      </dgm:t>
    </dgm:pt>
    <dgm:pt modelId="{EA1CBFC5-D7FA-4375-8B16-106994987D84}" type="pres">
      <dgm:prSet presAssocID="{2D0A1393-FBBD-4D1E-B58D-F157A4134FE3}" presName="nodeRect" presStyleLbl="alignNode1" presStyleIdx="2" presStyleCnt="4">
        <dgm:presLayoutVars>
          <dgm:bulletEnabled val="1"/>
        </dgm:presLayoutVars>
      </dgm:prSet>
      <dgm:spPr/>
      <dgm:t>
        <a:bodyPr/>
        <a:lstStyle/>
        <a:p>
          <a:endParaRPr lang="en-US"/>
        </a:p>
      </dgm:t>
    </dgm:pt>
    <dgm:pt modelId="{18E3CCD6-12B4-4F86-A43E-50BDA444D577}" type="pres">
      <dgm:prSet presAssocID="{06766A6C-4232-4F9F-BAB0-6E4448946230}" presName="sibTrans" presStyleCnt="0"/>
      <dgm:spPr/>
    </dgm:pt>
    <dgm:pt modelId="{E7C16520-5DB3-4C7D-A5EB-B29869667240}" type="pres">
      <dgm:prSet presAssocID="{AE47B18F-D448-4FFD-AB77-150091164440}" presName="compositeNode" presStyleCnt="0">
        <dgm:presLayoutVars>
          <dgm:bulletEnabled val="1"/>
        </dgm:presLayoutVars>
      </dgm:prSet>
      <dgm:spPr/>
    </dgm:pt>
    <dgm:pt modelId="{AC597059-ECD1-4416-9191-9E94A4E15B2F}" type="pres">
      <dgm:prSet presAssocID="{AE47B18F-D448-4FFD-AB77-150091164440}" presName="bgRect" presStyleLbl="alignNode1" presStyleIdx="3" presStyleCnt="4"/>
      <dgm:spPr/>
      <dgm:t>
        <a:bodyPr/>
        <a:lstStyle/>
        <a:p>
          <a:endParaRPr lang="en-US"/>
        </a:p>
      </dgm:t>
    </dgm:pt>
    <dgm:pt modelId="{DA05D813-957C-410B-9E7B-FC5A1CF4B91A}" type="pres">
      <dgm:prSet presAssocID="{41A25E40-672D-4CAF-AF01-9F0881611646}" presName="sibTransNodeRect" presStyleLbl="alignNode1" presStyleIdx="3" presStyleCnt="4">
        <dgm:presLayoutVars>
          <dgm:chMax val="0"/>
          <dgm:bulletEnabled val="1"/>
        </dgm:presLayoutVars>
      </dgm:prSet>
      <dgm:spPr/>
      <dgm:t>
        <a:bodyPr/>
        <a:lstStyle/>
        <a:p>
          <a:endParaRPr lang="en-US"/>
        </a:p>
      </dgm:t>
    </dgm:pt>
    <dgm:pt modelId="{10390454-87BB-4795-AAB0-2CAA655C918E}" type="pres">
      <dgm:prSet presAssocID="{AE47B18F-D448-4FFD-AB77-150091164440}" presName="nodeRect" presStyleLbl="alignNode1" presStyleIdx="3" presStyleCnt="4">
        <dgm:presLayoutVars>
          <dgm:bulletEnabled val="1"/>
        </dgm:presLayoutVars>
      </dgm:prSet>
      <dgm:spPr/>
      <dgm:t>
        <a:bodyPr/>
        <a:lstStyle/>
        <a:p>
          <a:endParaRPr lang="en-US"/>
        </a:p>
      </dgm:t>
    </dgm:pt>
  </dgm:ptLst>
  <dgm:cxnLst>
    <dgm:cxn modelId="{D5A93947-481B-4263-8DFA-4F12B24EA68A}" type="presOf" srcId="{690460CB-F88A-417B-B35A-92A4A0DB594A}" destId="{F77E59B1-46F9-4A2F-A983-70BCCBF5EFC3}" srcOrd="0" destOrd="0" presId="urn:microsoft.com/office/officeart/2016/7/layout/LinearBlockProcessNumbered"/>
    <dgm:cxn modelId="{22430E50-4C5E-4D78-A5BD-94B1917D9E28}" srcId="{C5412F44-66BE-4A2F-99DB-5530B783B19A}" destId="{AE47B18F-D448-4FFD-AB77-150091164440}" srcOrd="3" destOrd="0" parTransId="{6C31EAB8-F038-45F0-8BD9-67209B57B824}" sibTransId="{41A25E40-672D-4CAF-AF01-9F0881611646}"/>
    <dgm:cxn modelId="{28BBC9C2-5652-4673-96A2-72EFA6BE2CBD}" srcId="{C5412F44-66BE-4A2F-99DB-5530B783B19A}" destId="{2D0A1393-FBBD-4D1E-B58D-F157A4134FE3}" srcOrd="2" destOrd="0" parTransId="{F8FFE7A0-B7AE-4177-ABB1-031082F1AF31}" sibTransId="{06766A6C-4232-4F9F-BAB0-6E4448946230}"/>
    <dgm:cxn modelId="{9161B23B-17B4-4622-BB6D-23801E57A808}" srcId="{C5412F44-66BE-4A2F-99DB-5530B783B19A}" destId="{BA0976EC-DC47-44D1-9355-7414F48266CB}" srcOrd="1" destOrd="0" parTransId="{EEC76419-58D7-417B-ADB9-C7CA4BBDAA34}" sibTransId="{5A0CCDB0-5AC6-4EDC-8F11-A8F324D5B396}"/>
    <dgm:cxn modelId="{7D0938E1-6205-4651-8D62-534F42D00292}" type="presOf" srcId="{0E255734-3432-42B0-A4A9-756F09CFB7A3}" destId="{F55259A2-F679-4C37-A9B6-944AD3B2D257}" srcOrd="0" destOrd="0" presId="urn:microsoft.com/office/officeart/2016/7/layout/LinearBlockProcessNumbered"/>
    <dgm:cxn modelId="{D55F1DBB-80E0-48C8-A2DE-F82B77A40DC7}" type="presOf" srcId="{2D0A1393-FBBD-4D1E-B58D-F157A4134FE3}" destId="{EA1CBFC5-D7FA-4375-8B16-106994987D84}" srcOrd="1" destOrd="0" presId="urn:microsoft.com/office/officeart/2016/7/layout/LinearBlockProcessNumbered"/>
    <dgm:cxn modelId="{B0CF10EC-4DEE-444F-9C7F-1EC8C2FF8B3D}" type="presOf" srcId="{C5412F44-66BE-4A2F-99DB-5530B783B19A}" destId="{7CEB8D91-A7DB-4519-A1A9-21A4FE255CFA}" srcOrd="0" destOrd="0" presId="urn:microsoft.com/office/officeart/2016/7/layout/LinearBlockProcessNumbered"/>
    <dgm:cxn modelId="{F36FAF8F-CF88-4A85-B412-F8B0A6F4BF77}" type="presOf" srcId="{5A0CCDB0-5AC6-4EDC-8F11-A8F324D5B396}" destId="{E60D0653-5E71-4DE9-8DD3-58771ADCD4BA}" srcOrd="0" destOrd="0" presId="urn:microsoft.com/office/officeart/2016/7/layout/LinearBlockProcessNumbered"/>
    <dgm:cxn modelId="{97A2F929-6DB2-48E7-9D5A-BFEE4437BA4C}" type="presOf" srcId="{690460CB-F88A-417B-B35A-92A4A0DB594A}" destId="{5605321B-00CD-4DB1-81B7-0FE38D089E74}" srcOrd="1" destOrd="0" presId="urn:microsoft.com/office/officeart/2016/7/layout/LinearBlockProcessNumbered"/>
    <dgm:cxn modelId="{6546F04E-4DF0-4270-99F5-E77229081E41}" type="presOf" srcId="{41A25E40-672D-4CAF-AF01-9F0881611646}" destId="{DA05D813-957C-410B-9E7B-FC5A1CF4B91A}" srcOrd="0" destOrd="0" presId="urn:microsoft.com/office/officeart/2016/7/layout/LinearBlockProcessNumbered"/>
    <dgm:cxn modelId="{A3DEB010-FF1E-42F7-B302-AB6578953A8A}" type="presOf" srcId="{AE47B18F-D448-4FFD-AB77-150091164440}" destId="{10390454-87BB-4795-AAB0-2CAA655C918E}" srcOrd="1" destOrd="0" presId="urn:microsoft.com/office/officeart/2016/7/layout/LinearBlockProcessNumbered"/>
    <dgm:cxn modelId="{0360D85E-F25C-4E83-B697-39F8CADC89F5}" type="presOf" srcId="{06766A6C-4232-4F9F-BAB0-6E4448946230}" destId="{AA015EA0-0293-475A-9FA2-D7D623AB07C8}" srcOrd="0" destOrd="0" presId="urn:microsoft.com/office/officeart/2016/7/layout/LinearBlockProcessNumbered"/>
    <dgm:cxn modelId="{4F5D100F-9D7B-4D1C-B0C6-5B9221F0F41E}" type="presOf" srcId="{BA0976EC-DC47-44D1-9355-7414F48266CB}" destId="{F4B4F516-244C-405B-BE02-CA647C5A78B1}" srcOrd="1" destOrd="0" presId="urn:microsoft.com/office/officeart/2016/7/layout/LinearBlockProcessNumbered"/>
    <dgm:cxn modelId="{3D793CC7-68CC-4B60-83D6-17DCF71B525C}" type="presOf" srcId="{2D0A1393-FBBD-4D1E-B58D-F157A4134FE3}" destId="{FAAA648F-BD34-4A15-B6F9-6FDBB58B246A}" srcOrd="0" destOrd="0" presId="urn:microsoft.com/office/officeart/2016/7/layout/LinearBlockProcessNumbered"/>
    <dgm:cxn modelId="{59412500-0A66-4931-BE45-3461B0601472}" srcId="{C5412F44-66BE-4A2F-99DB-5530B783B19A}" destId="{690460CB-F88A-417B-B35A-92A4A0DB594A}" srcOrd="0" destOrd="0" parTransId="{504A4D59-06BF-4FF1-97EB-02A95D90057E}" sibTransId="{0E255734-3432-42B0-A4A9-756F09CFB7A3}"/>
    <dgm:cxn modelId="{45C0D118-F6D1-4EFB-8706-D54BA56A4164}" type="presOf" srcId="{AE47B18F-D448-4FFD-AB77-150091164440}" destId="{AC597059-ECD1-4416-9191-9E94A4E15B2F}" srcOrd="0" destOrd="0" presId="urn:microsoft.com/office/officeart/2016/7/layout/LinearBlockProcessNumbered"/>
    <dgm:cxn modelId="{9D3D4D2F-7FDE-4FCC-A98B-E914CF169E34}" type="presOf" srcId="{BA0976EC-DC47-44D1-9355-7414F48266CB}" destId="{7A4E71A2-33C6-40F4-849C-381EF267F92A}" srcOrd="0" destOrd="0" presId="urn:microsoft.com/office/officeart/2016/7/layout/LinearBlockProcessNumbered"/>
    <dgm:cxn modelId="{5AAF9A22-4FF0-4C39-8A56-C7F4F7B4689E}" type="presParOf" srcId="{7CEB8D91-A7DB-4519-A1A9-21A4FE255CFA}" destId="{8B7C3540-D093-48B0-9C64-5E8E6EFC973F}" srcOrd="0" destOrd="0" presId="urn:microsoft.com/office/officeart/2016/7/layout/LinearBlockProcessNumbered"/>
    <dgm:cxn modelId="{D7E4E429-58E4-442D-9BD6-08557AD5FAA1}" type="presParOf" srcId="{8B7C3540-D093-48B0-9C64-5E8E6EFC973F}" destId="{F77E59B1-46F9-4A2F-A983-70BCCBF5EFC3}" srcOrd="0" destOrd="0" presId="urn:microsoft.com/office/officeart/2016/7/layout/LinearBlockProcessNumbered"/>
    <dgm:cxn modelId="{4784BF70-7B87-47D9-90E6-895DDBBA2986}" type="presParOf" srcId="{8B7C3540-D093-48B0-9C64-5E8E6EFC973F}" destId="{F55259A2-F679-4C37-A9B6-944AD3B2D257}" srcOrd="1" destOrd="0" presId="urn:microsoft.com/office/officeart/2016/7/layout/LinearBlockProcessNumbered"/>
    <dgm:cxn modelId="{03D27CE7-F01E-4BFE-BA5A-3E9A1947E951}" type="presParOf" srcId="{8B7C3540-D093-48B0-9C64-5E8E6EFC973F}" destId="{5605321B-00CD-4DB1-81B7-0FE38D089E74}" srcOrd="2" destOrd="0" presId="urn:microsoft.com/office/officeart/2016/7/layout/LinearBlockProcessNumbered"/>
    <dgm:cxn modelId="{156636F5-FE1F-4878-9218-A726CE4315A8}" type="presParOf" srcId="{7CEB8D91-A7DB-4519-A1A9-21A4FE255CFA}" destId="{E04B696F-2F6B-49CA-A40C-017A95FA842D}" srcOrd="1" destOrd="0" presId="urn:microsoft.com/office/officeart/2016/7/layout/LinearBlockProcessNumbered"/>
    <dgm:cxn modelId="{46D3F847-C882-4AA6-953D-87067D75CFE0}" type="presParOf" srcId="{7CEB8D91-A7DB-4519-A1A9-21A4FE255CFA}" destId="{731FFB19-CEF2-4C7E-A400-5CE984861E32}" srcOrd="2" destOrd="0" presId="urn:microsoft.com/office/officeart/2016/7/layout/LinearBlockProcessNumbered"/>
    <dgm:cxn modelId="{ABCF669D-A929-4166-8A08-3976DEE11F4B}" type="presParOf" srcId="{731FFB19-CEF2-4C7E-A400-5CE984861E32}" destId="{7A4E71A2-33C6-40F4-849C-381EF267F92A}" srcOrd="0" destOrd="0" presId="urn:microsoft.com/office/officeart/2016/7/layout/LinearBlockProcessNumbered"/>
    <dgm:cxn modelId="{25852630-6175-434F-9571-8FC1AFFAC0CF}" type="presParOf" srcId="{731FFB19-CEF2-4C7E-A400-5CE984861E32}" destId="{E60D0653-5E71-4DE9-8DD3-58771ADCD4BA}" srcOrd="1" destOrd="0" presId="urn:microsoft.com/office/officeart/2016/7/layout/LinearBlockProcessNumbered"/>
    <dgm:cxn modelId="{EC087B46-F5BC-454D-8EBC-73184613F568}" type="presParOf" srcId="{731FFB19-CEF2-4C7E-A400-5CE984861E32}" destId="{F4B4F516-244C-405B-BE02-CA647C5A78B1}" srcOrd="2" destOrd="0" presId="urn:microsoft.com/office/officeart/2016/7/layout/LinearBlockProcessNumbered"/>
    <dgm:cxn modelId="{211B195C-993C-4E3D-B80C-1A262B61B853}" type="presParOf" srcId="{7CEB8D91-A7DB-4519-A1A9-21A4FE255CFA}" destId="{50A08E6B-1633-4100-9B2A-D85D87C703D1}" srcOrd="3" destOrd="0" presId="urn:microsoft.com/office/officeart/2016/7/layout/LinearBlockProcessNumbered"/>
    <dgm:cxn modelId="{2F1F75EE-4EF7-42D2-91B6-10FD96F1EA5F}" type="presParOf" srcId="{7CEB8D91-A7DB-4519-A1A9-21A4FE255CFA}" destId="{F67AAD90-D453-4D64-AD64-16B50E948EFF}" srcOrd="4" destOrd="0" presId="urn:microsoft.com/office/officeart/2016/7/layout/LinearBlockProcessNumbered"/>
    <dgm:cxn modelId="{3E2AA94A-884F-4020-ABDC-CA1264B4B9F2}" type="presParOf" srcId="{F67AAD90-D453-4D64-AD64-16B50E948EFF}" destId="{FAAA648F-BD34-4A15-B6F9-6FDBB58B246A}" srcOrd="0" destOrd="0" presId="urn:microsoft.com/office/officeart/2016/7/layout/LinearBlockProcessNumbered"/>
    <dgm:cxn modelId="{467E8834-ACD5-4147-82B4-7B0C47F13DBB}" type="presParOf" srcId="{F67AAD90-D453-4D64-AD64-16B50E948EFF}" destId="{AA015EA0-0293-475A-9FA2-D7D623AB07C8}" srcOrd="1" destOrd="0" presId="urn:microsoft.com/office/officeart/2016/7/layout/LinearBlockProcessNumbered"/>
    <dgm:cxn modelId="{E94B416C-3A34-44CD-B693-618E93F6476D}" type="presParOf" srcId="{F67AAD90-D453-4D64-AD64-16B50E948EFF}" destId="{EA1CBFC5-D7FA-4375-8B16-106994987D84}" srcOrd="2" destOrd="0" presId="urn:microsoft.com/office/officeart/2016/7/layout/LinearBlockProcessNumbered"/>
    <dgm:cxn modelId="{311FC88E-4FD2-4C70-A1EA-CA6A934B727C}" type="presParOf" srcId="{7CEB8D91-A7DB-4519-A1A9-21A4FE255CFA}" destId="{18E3CCD6-12B4-4F86-A43E-50BDA444D577}" srcOrd="5" destOrd="0" presId="urn:microsoft.com/office/officeart/2016/7/layout/LinearBlockProcessNumbered"/>
    <dgm:cxn modelId="{537D0ABD-2891-4212-B13E-F6240C6871F0}" type="presParOf" srcId="{7CEB8D91-A7DB-4519-A1A9-21A4FE255CFA}" destId="{E7C16520-5DB3-4C7D-A5EB-B29869667240}" srcOrd="6" destOrd="0" presId="urn:microsoft.com/office/officeart/2016/7/layout/LinearBlockProcessNumbered"/>
    <dgm:cxn modelId="{E9305142-19DD-4208-97DA-A3100CE94C93}" type="presParOf" srcId="{E7C16520-5DB3-4C7D-A5EB-B29869667240}" destId="{AC597059-ECD1-4416-9191-9E94A4E15B2F}" srcOrd="0" destOrd="0" presId="urn:microsoft.com/office/officeart/2016/7/layout/LinearBlockProcessNumbered"/>
    <dgm:cxn modelId="{7007A53F-D114-4A33-B1F2-E5EFEE78F049}" type="presParOf" srcId="{E7C16520-5DB3-4C7D-A5EB-B29869667240}" destId="{DA05D813-957C-410B-9E7B-FC5A1CF4B91A}" srcOrd="1" destOrd="0" presId="urn:microsoft.com/office/officeart/2016/7/layout/LinearBlockProcessNumbered"/>
    <dgm:cxn modelId="{EBC1CF10-E85A-441B-9138-572390483F1E}" type="presParOf" srcId="{E7C16520-5DB3-4C7D-A5EB-B29869667240}" destId="{10390454-87BB-4795-AAB0-2CAA655C918E}"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DF3CDA-4B35-4A94-9210-E099E9980D50}" type="doc">
      <dgm:prSet loTypeId="urn:microsoft.com/office/officeart/2005/8/layout/venn1" loCatId="relationship" qsTypeId="urn:microsoft.com/office/officeart/2005/8/quickstyle/simple4" qsCatId="simple" csTypeId="urn:microsoft.com/office/officeart/2005/8/colors/accent1_2" csCatId="accent1" phldr="1"/>
      <dgm:spPr/>
    </dgm:pt>
    <dgm:pt modelId="{9390B265-0451-4518-9B39-9BA112CAD894}" type="pres">
      <dgm:prSet presAssocID="{5ADF3CDA-4B35-4A94-9210-E099E9980D50}" presName="compositeShape" presStyleCnt="0">
        <dgm:presLayoutVars>
          <dgm:chMax val="7"/>
          <dgm:dir/>
          <dgm:resizeHandles val="exact"/>
        </dgm:presLayoutVars>
      </dgm:prSet>
      <dgm:spPr/>
    </dgm:pt>
  </dgm:ptLst>
  <dgm:cxnLst>
    <dgm:cxn modelId="{D8B83687-778C-49A4-B239-E0C038785FA2}" type="presOf" srcId="{5ADF3CDA-4B35-4A94-9210-E099E9980D50}" destId="{9390B265-0451-4518-9B39-9BA112CAD894}"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88DA5A-4554-40E1-87BD-47016527C2E2}"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15EDB03C-341B-4971-AACF-FFF878E476A7}">
      <dgm:prSet/>
      <dgm:spPr/>
      <dgm:t>
        <a:bodyPr/>
        <a:lstStyle/>
        <a:p>
          <a:pPr>
            <a:defRPr b="1"/>
          </a:pPr>
          <a:r>
            <a:rPr lang="en-US" dirty="0"/>
            <a:t>2021 - Present</a:t>
          </a:r>
        </a:p>
      </dgm:t>
    </dgm:pt>
    <dgm:pt modelId="{371D8DEA-3FBF-4B59-A17E-39A2EF4EFB4D}" type="parTrans" cxnId="{EC34D391-E787-4022-9C1A-5FED63AB822C}">
      <dgm:prSet/>
      <dgm:spPr/>
      <dgm:t>
        <a:bodyPr/>
        <a:lstStyle/>
        <a:p>
          <a:endParaRPr lang="en-US"/>
        </a:p>
      </dgm:t>
    </dgm:pt>
    <dgm:pt modelId="{11E18D06-5FAF-4972-8F98-DCAAB7F3F0CC}" type="sibTrans" cxnId="{EC34D391-E787-4022-9C1A-5FED63AB822C}">
      <dgm:prSet/>
      <dgm:spPr/>
      <dgm:t>
        <a:bodyPr/>
        <a:lstStyle/>
        <a:p>
          <a:endParaRPr lang="en-US"/>
        </a:p>
      </dgm:t>
    </dgm:pt>
    <dgm:pt modelId="{A1A5EFC8-B70D-4B70-B5FA-41DD7A4839A3}">
      <dgm:prSet/>
      <dgm:spPr/>
      <dgm:t>
        <a:bodyPr/>
        <a:lstStyle/>
        <a:p>
          <a:pPr>
            <a:defRPr b="1"/>
          </a:pPr>
          <a:r>
            <a:rPr lang="en-US" dirty="0"/>
            <a:t>2015</a:t>
          </a:r>
        </a:p>
      </dgm:t>
    </dgm:pt>
    <dgm:pt modelId="{81E7FAEC-057D-4CFB-8E16-B857CC08970A}" type="parTrans" cxnId="{7C6BCEDD-913C-4DC6-AD30-A5AD1DA08B5B}">
      <dgm:prSet/>
      <dgm:spPr/>
      <dgm:t>
        <a:bodyPr/>
        <a:lstStyle/>
        <a:p>
          <a:endParaRPr lang="en-US"/>
        </a:p>
      </dgm:t>
    </dgm:pt>
    <dgm:pt modelId="{0701569B-BCBC-465F-99A2-0B5D265CDB66}" type="sibTrans" cxnId="{7C6BCEDD-913C-4DC6-AD30-A5AD1DA08B5B}">
      <dgm:prSet/>
      <dgm:spPr/>
      <dgm:t>
        <a:bodyPr/>
        <a:lstStyle/>
        <a:p>
          <a:endParaRPr lang="en-US"/>
        </a:p>
      </dgm:t>
    </dgm:pt>
    <dgm:pt modelId="{43ABBE1F-DC92-4F50-BD60-7CD3D634957A}">
      <dgm:prSet/>
      <dgm:spPr/>
      <dgm:t>
        <a:bodyPr/>
        <a:lstStyle/>
        <a:p>
          <a:r>
            <a:rPr lang="en-US" dirty="0"/>
            <a:t>Excellence in PT Education Task Force</a:t>
          </a:r>
        </a:p>
      </dgm:t>
    </dgm:pt>
    <dgm:pt modelId="{F6DB345D-3EA6-460F-828C-C7EE5D5EE73A}" type="parTrans" cxnId="{6D5EB09D-223C-4D3E-AC1C-54FBF503FAFC}">
      <dgm:prSet/>
      <dgm:spPr/>
      <dgm:t>
        <a:bodyPr/>
        <a:lstStyle/>
        <a:p>
          <a:endParaRPr lang="en-US"/>
        </a:p>
      </dgm:t>
    </dgm:pt>
    <dgm:pt modelId="{D70C9302-B422-40E2-8BC2-F3E82C137EEF}" type="sibTrans" cxnId="{6D5EB09D-223C-4D3E-AC1C-54FBF503FAFC}">
      <dgm:prSet/>
      <dgm:spPr/>
      <dgm:t>
        <a:bodyPr/>
        <a:lstStyle/>
        <a:p>
          <a:endParaRPr lang="en-US"/>
        </a:p>
      </dgm:t>
    </dgm:pt>
    <dgm:pt modelId="{D13D1AB8-EC59-44E6-AC6A-991D3B3C6397}">
      <dgm:prSet/>
      <dgm:spPr/>
      <dgm:t>
        <a:bodyPr/>
        <a:lstStyle/>
        <a:p>
          <a:pPr>
            <a:defRPr b="1"/>
          </a:pPr>
          <a:r>
            <a:rPr lang="en-US" dirty="0"/>
            <a:t>2016</a:t>
          </a:r>
        </a:p>
      </dgm:t>
    </dgm:pt>
    <dgm:pt modelId="{9F4089A4-BFD8-449E-817E-286762DD101E}" type="parTrans" cxnId="{A8F27FC1-284F-47B3-803D-F2F65DF1815E}">
      <dgm:prSet/>
      <dgm:spPr/>
      <dgm:t>
        <a:bodyPr/>
        <a:lstStyle/>
        <a:p>
          <a:endParaRPr lang="en-US"/>
        </a:p>
      </dgm:t>
    </dgm:pt>
    <dgm:pt modelId="{9DD33C02-BB1D-48ED-8760-770083DB3161}" type="sibTrans" cxnId="{A8F27FC1-284F-47B3-803D-F2F65DF1815E}">
      <dgm:prSet/>
      <dgm:spPr/>
      <dgm:t>
        <a:bodyPr/>
        <a:lstStyle/>
        <a:p>
          <a:endParaRPr lang="en-US"/>
        </a:p>
      </dgm:t>
    </dgm:pt>
    <dgm:pt modelId="{628C01D5-1B99-4B32-BAB3-DDC6A1BBFC49}">
      <dgm:prSet/>
      <dgm:spPr/>
      <dgm:t>
        <a:bodyPr/>
        <a:lstStyle/>
        <a:p>
          <a:r>
            <a:rPr lang="en-US" dirty="0"/>
            <a:t>Work of the Education Leadership Partnership</a:t>
          </a:r>
        </a:p>
      </dgm:t>
    </dgm:pt>
    <dgm:pt modelId="{E6D2CE18-0CBF-4585-ABE1-890624D52097}" type="parTrans" cxnId="{9219BAC0-D617-461D-9FDA-17A6E6A37A06}">
      <dgm:prSet/>
      <dgm:spPr/>
      <dgm:t>
        <a:bodyPr/>
        <a:lstStyle/>
        <a:p>
          <a:endParaRPr lang="en-US"/>
        </a:p>
      </dgm:t>
    </dgm:pt>
    <dgm:pt modelId="{5670377E-C2AF-4796-BFBF-B2A126425ECD}" type="sibTrans" cxnId="{9219BAC0-D617-461D-9FDA-17A6E6A37A06}">
      <dgm:prSet/>
      <dgm:spPr/>
      <dgm:t>
        <a:bodyPr/>
        <a:lstStyle/>
        <a:p>
          <a:endParaRPr lang="en-US"/>
        </a:p>
      </dgm:t>
    </dgm:pt>
    <dgm:pt modelId="{93EE7ACA-D159-45E2-9A19-D56733EE249E}">
      <dgm:prSet/>
      <dgm:spPr/>
      <dgm:t>
        <a:bodyPr/>
        <a:lstStyle/>
        <a:p>
          <a:pPr>
            <a:defRPr b="1"/>
          </a:pPr>
          <a:r>
            <a:rPr lang="en-US" dirty="0"/>
            <a:t>2017</a:t>
          </a:r>
        </a:p>
      </dgm:t>
    </dgm:pt>
    <dgm:pt modelId="{6F3520D0-B647-4012-B26D-CE6CE4A83F64}" type="parTrans" cxnId="{98FBC2A1-4A1A-4F3A-9BD7-399011E88928}">
      <dgm:prSet/>
      <dgm:spPr/>
      <dgm:t>
        <a:bodyPr/>
        <a:lstStyle/>
        <a:p>
          <a:endParaRPr lang="en-US"/>
        </a:p>
      </dgm:t>
    </dgm:pt>
    <dgm:pt modelId="{857AA5CD-CBA1-4F82-9298-17046879C501}" type="sibTrans" cxnId="{98FBC2A1-4A1A-4F3A-9BD7-399011E88928}">
      <dgm:prSet/>
      <dgm:spPr/>
      <dgm:t>
        <a:bodyPr/>
        <a:lstStyle/>
        <a:p>
          <a:endParaRPr lang="en-US"/>
        </a:p>
      </dgm:t>
    </dgm:pt>
    <dgm:pt modelId="{2478201E-C295-4E09-9241-62CF4B6F5697}">
      <dgm:prSet/>
      <dgm:spPr/>
      <dgm:t>
        <a:bodyPr/>
        <a:lstStyle/>
        <a:p>
          <a:r>
            <a:rPr lang="en-US" dirty="0"/>
            <a:t>Best Practices in PT Clinical Education Task Force</a:t>
          </a:r>
        </a:p>
      </dgm:t>
    </dgm:pt>
    <dgm:pt modelId="{6266D1B9-F887-4F32-8973-4EC394049B77}" type="parTrans" cxnId="{57B24FFC-3D1B-4730-8B15-7AC83B5F6645}">
      <dgm:prSet/>
      <dgm:spPr/>
      <dgm:t>
        <a:bodyPr/>
        <a:lstStyle/>
        <a:p>
          <a:endParaRPr lang="en-US"/>
        </a:p>
      </dgm:t>
    </dgm:pt>
    <dgm:pt modelId="{5149898C-B854-4F97-8EB7-F97524900571}" type="sibTrans" cxnId="{57B24FFC-3D1B-4730-8B15-7AC83B5F6645}">
      <dgm:prSet/>
      <dgm:spPr/>
      <dgm:t>
        <a:bodyPr/>
        <a:lstStyle/>
        <a:p>
          <a:endParaRPr lang="en-US"/>
        </a:p>
      </dgm:t>
    </dgm:pt>
    <dgm:pt modelId="{3C3D849B-0410-45B8-AA15-5516D1F3A29A}">
      <dgm:prSet/>
      <dgm:spPr/>
      <dgm:t>
        <a:bodyPr/>
        <a:lstStyle/>
        <a:p>
          <a:pPr>
            <a:defRPr b="1"/>
          </a:pPr>
          <a:r>
            <a:rPr lang="en-US" dirty="0"/>
            <a:t>2017</a:t>
          </a:r>
        </a:p>
      </dgm:t>
    </dgm:pt>
    <dgm:pt modelId="{F534802F-621A-4AEC-8956-E332FB5B30A4}" type="parTrans" cxnId="{B5D2F24A-834E-4673-BB15-2086F1AF2AF6}">
      <dgm:prSet/>
      <dgm:spPr/>
      <dgm:t>
        <a:bodyPr/>
        <a:lstStyle/>
        <a:p>
          <a:endParaRPr lang="en-US"/>
        </a:p>
      </dgm:t>
    </dgm:pt>
    <dgm:pt modelId="{CBB79421-9BA4-4143-8DB7-A36D98573D0E}" type="sibTrans" cxnId="{B5D2F24A-834E-4673-BB15-2086F1AF2AF6}">
      <dgm:prSet/>
      <dgm:spPr/>
      <dgm:t>
        <a:bodyPr/>
        <a:lstStyle/>
        <a:p>
          <a:endParaRPr lang="en-US"/>
        </a:p>
      </dgm:t>
    </dgm:pt>
    <dgm:pt modelId="{F97FD747-90A6-4E9F-9EBA-3AF94DB238BA}">
      <dgm:prSet/>
      <dgm:spPr/>
      <dgm:t>
        <a:bodyPr/>
        <a:lstStyle/>
        <a:p>
          <a:r>
            <a:rPr lang="en-US" dirty="0"/>
            <a:t>National Study on Excellence and Innovation in PTE</a:t>
          </a:r>
        </a:p>
      </dgm:t>
    </dgm:pt>
    <dgm:pt modelId="{135865CD-199C-46B3-8769-DD5E6C33DB92}" type="parTrans" cxnId="{1E6742A6-95FE-42B0-A7AC-35D44BAB9224}">
      <dgm:prSet/>
      <dgm:spPr/>
      <dgm:t>
        <a:bodyPr/>
        <a:lstStyle/>
        <a:p>
          <a:endParaRPr lang="en-US"/>
        </a:p>
      </dgm:t>
    </dgm:pt>
    <dgm:pt modelId="{8B927670-A03C-40ED-85BB-42BB1468DD2B}" type="sibTrans" cxnId="{1E6742A6-95FE-42B0-A7AC-35D44BAB9224}">
      <dgm:prSet/>
      <dgm:spPr/>
      <dgm:t>
        <a:bodyPr/>
        <a:lstStyle/>
        <a:p>
          <a:endParaRPr lang="en-US"/>
        </a:p>
      </dgm:t>
    </dgm:pt>
    <dgm:pt modelId="{E05F00AB-5BBE-43E3-86D9-C2A81CE83A2B}">
      <dgm:prSet/>
      <dgm:spPr/>
      <dgm:t>
        <a:bodyPr/>
        <a:lstStyle/>
        <a:p>
          <a:pPr>
            <a:defRPr b="1"/>
          </a:pPr>
          <a:r>
            <a:rPr lang="en-US" dirty="0"/>
            <a:t>2018</a:t>
          </a:r>
        </a:p>
      </dgm:t>
    </dgm:pt>
    <dgm:pt modelId="{0DD6076D-E4B1-42B9-A246-A03554AA3217}" type="parTrans" cxnId="{91E17FFC-EDC7-4E54-8419-1D86F51CA121}">
      <dgm:prSet/>
      <dgm:spPr/>
      <dgm:t>
        <a:bodyPr/>
        <a:lstStyle/>
        <a:p>
          <a:endParaRPr lang="en-US"/>
        </a:p>
      </dgm:t>
    </dgm:pt>
    <dgm:pt modelId="{5F079ACE-DD9F-470D-B47A-92C4A0830220}" type="sibTrans" cxnId="{91E17FFC-EDC7-4E54-8419-1D86F51CA121}">
      <dgm:prSet/>
      <dgm:spPr/>
      <dgm:t>
        <a:bodyPr/>
        <a:lstStyle/>
        <a:p>
          <a:endParaRPr lang="en-US"/>
        </a:p>
      </dgm:t>
    </dgm:pt>
    <dgm:pt modelId="{C62B51AA-957E-4979-96E1-68460C1CCE2D}">
      <dgm:prSet/>
      <dgm:spPr/>
      <dgm:t>
        <a:bodyPr/>
        <a:lstStyle/>
        <a:p>
          <a:r>
            <a:rPr lang="en-US" dirty="0"/>
            <a:t>Education Leadership Partnership added scope and vision</a:t>
          </a:r>
        </a:p>
      </dgm:t>
    </dgm:pt>
    <dgm:pt modelId="{F3928A44-0B2C-48BA-836B-C14D6A39B4B9}" type="parTrans" cxnId="{04CC66EB-E3E7-4B24-86AB-4CB345765EAA}">
      <dgm:prSet/>
      <dgm:spPr/>
      <dgm:t>
        <a:bodyPr/>
        <a:lstStyle/>
        <a:p>
          <a:endParaRPr lang="en-US"/>
        </a:p>
      </dgm:t>
    </dgm:pt>
    <dgm:pt modelId="{D4947D7D-F59A-4E9E-9E07-7AD2C3850C94}" type="sibTrans" cxnId="{04CC66EB-E3E7-4B24-86AB-4CB345765EAA}">
      <dgm:prSet/>
      <dgm:spPr/>
      <dgm:t>
        <a:bodyPr/>
        <a:lstStyle/>
        <a:p>
          <a:endParaRPr lang="en-US"/>
        </a:p>
      </dgm:t>
    </dgm:pt>
    <dgm:pt modelId="{43273EA8-E221-462A-98EF-3D772B3BAF61}">
      <dgm:prSet/>
      <dgm:spPr/>
      <dgm:t>
        <a:bodyPr/>
        <a:lstStyle/>
        <a:p>
          <a:r>
            <a:rPr lang="en-US" dirty="0"/>
            <a:t>Historical Context</a:t>
          </a:r>
        </a:p>
      </dgm:t>
    </dgm:pt>
    <dgm:pt modelId="{30AEF721-D7C3-4CD8-8702-4841FA1832D8}" type="sibTrans" cxnId="{3BC88998-02CC-400E-9732-B322E2051117}">
      <dgm:prSet/>
      <dgm:spPr/>
      <dgm:t>
        <a:bodyPr/>
        <a:lstStyle/>
        <a:p>
          <a:endParaRPr lang="en-US"/>
        </a:p>
      </dgm:t>
    </dgm:pt>
    <dgm:pt modelId="{7FB37FE4-BEBB-44BB-B10E-CA0B8E7274D2}" type="parTrans" cxnId="{3BC88998-02CC-400E-9732-B322E2051117}">
      <dgm:prSet/>
      <dgm:spPr/>
      <dgm:t>
        <a:bodyPr/>
        <a:lstStyle/>
        <a:p>
          <a:endParaRPr lang="en-US"/>
        </a:p>
      </dgm:t>
    </dgm:pt>
    <dgm:pt modelId="{706913F3-D818-4E59-B94E-37EE8CAB0DE1}" type="pres">
      <dgm:prSet presAssocID="{5C88DA5A-4554-40E1-87BD-47016527C2E2}" presName="root" presStyleCnt="0">
        <dgm:presLayoutVars>
          <dgm:chMax/>
          <dgm:chPref/>
          <dgm:animLvl val="lvl"/>
        </dgm:presLayoutVars>
      </dgm:prSet>
      <dgm:spPr/>
      <dgm:t>
        <a:bodyPr/>
        <a:lstStyle/>
        <a:p>
          <a:endParaRPr lang="en-US"/>
        </a:p>
      </dgm:t>
    </dgm:pt>
    <dgm:pt modelId="{EDAA239B-1722-4252-B2FF-DB2AD14F6DA0}" type="pres">
      <dgm:prSet presAssocID="{5C88DA5A-4554-40E1-87BD-47016527C2E2}" presName="divider" presStyleLbl="node1" presStyleIdx="0" presStyleCnt="1"/>
      <dgm:spPr/>
    </dgm:pt>
    <dgm:pt modelId="{18978FC2-01AF-4BD6-8134-DB4B9FD0EF27}" type="pres">
      <dgm:prSet presAssocID="{5C88DA5A-4554-40E1-87BD-47016527C2E2}" presName="nodes" presStyleCnt="0">
        <dgm:presLayoutVars>
          <dgm:chMax/>
          <dgm:chPref/>
          <dgm:animLvl val="lvl"/>
        </dgm:presLayoutVars>
      </dgm:prSet>
      <dgm:spPr/>
    </dgm:pt>
    <dgm:pt modelId="{67843E50-2668-4AB2-B2E8-FAB3FB59FD37}" type="pres">
      <dgm:prSet presAssocID="{15EDB03C-341B-4971-AACF-FFF878E476A7}" presName="composite" presStyleCnt="0"/>
      <dgm:spPr/>
    </dgm:pt>
    <dgm:pt modelId="{75853342-8739-4106-96FC-56D1FB00AB07}" type="pres">
      <dgm:prSet presAssocID="{15EDB03C-341B-4971-AACF-FFF878E476A7}" presName="L1TextContainer" presStyleLbl="revTx" presStyleIdx="0" presStyleCnt="6">
        <dgm:presLayoutVars>
          <dgm:chMax val="1"/>
          <dgm:chPref val="1"/>
          <dgm:bulletEnabled val="1"/>
        </dgm:presLayoutVars>
      </dgm:prSet>
      <dgm:spPr/>
      <dgm:t>
        <a:bodyPr/>
        <a:lstStyle/>
        <a:p>
          <a:endParaRPr lang="en-US"/>
        </a:p>
      </dgm:t>
    </dgm:pt>
    <dgm:pt modelId="{7553D842-5C8B-464D-9E54-7C6BCE0376C9}" type="pres">
      <dgm:prSet presAssocID="{15EDB03C-341B-4971-AACF-FFF878E476A7}" presName="L2TextContainerWrapper" presStyleCnt="0">
        <dgm:presLayoutVars>
          <dgm:chMax val="0"/>
          <dgm:chPref val="0"/>
          <dgm:bulletEnabled val="1"/>
        </dgm:presLayoutVars>
      </dgm:prSet>
      <dgm:spPr/>
    </dgm:pt>
    <dgm:pt modelId="{D28F2004-6842-4C83-85FD-B5B38733171A}" type="pres">
      <dgm:prSet presAssocID="{15EDB03C-341B-4971-AACF-FFF878E476A7}" presName="L2TextContainer" presStyleLbl="bgAccFollowNode1" presStyleIdx="0" presStyleCnt="6"/>
      <dgm:spPr/>
      <dgm:t>
        <a:bodyPr/>
        <a:lstStyle/>
        <a:p>
          <a:endParaRPr lang="en-US"/>
        </a:p>
      </dgm:t>
    </dgm:pt>
    <dgm:pt modelId="{5B276AEB-7F52-40BE-8C2B-C03851CBE4D2}" type="pres">
      <dgm:prSet presAssocID="{15EDB03C-341B-4971-AACF-FFF878E476A7}" presName="FlexibleEmptyPlaceHolder" presStyleCnt="0"/>
      <dgm:spPr/>
    </dgm:pt>
    <dgm:pt modelId="{FF6C45F0-5A85-47FA-9175-4913DDA1556D}" type="pres">
      <dgm:prSet presAssocID="{15EDB03C-341B-4971-AACF-FFF878E476A7}" presName="ConnectLine" presStyleLbl="alignNode1" presStyleIdx="0"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A9046C1F-969F-43C4-A82D-7B2E8995D05B}" type="pres">
      <dgm:prSet presAssocID="{15EDB03C-341B-4971-AACF-FFF878E476A7}" presName="ConnectorPoint" presStyleLbl="fgAcc1" presStyleIdx="0" presStyleCnt="6"/>
      <dgm:spPr>
        <a:solidFill>
          <a:schemeClr val="lt1">
            <a:alpha val="90000"/>
            <a:hueOff val="0"/>
            <a:satOff val="0"/>
            <a:lumOff val="0"/>
            <a:alphaOff val="0"/>
          </a:schemeClr>
        </a:solidFill>
        <a:ln w="12700" cap="flat" cmpd="sng" algn="ctr">
          <a:noFill/>
          <a:prstDash val="solid"/>
          <a:miter lim="800000"/>
        </a:ln>
        <a:effectLst/>
      </dgm:spPr>
    </dgm:pt>
    <dgm:pt modelId="{56BF090A-9C13-49A2-9740-EEC28575E288}" type="pres">
      <dgm:prSet presAssocID="{15EDB03C-341B-4971-AACF-FFF878E476A7}" presName="EmptyPlaceHolder" presStyleCnt="0"/>
      <dgm:spPr/>
    </dgm:pt>
    <dgm:pt modelId="{386A0D6E-46A6-4A93-84CF-47BCFAA62AC3}" type="pres">
      <dgm:prSet presAssocID="{11E18D06-5FAF-4972-8F98-DCAAB7F3F0CC}" presName="spaceBetweenRectangles" presStyleCnt="0"/>
      <dgm:spPr/>
    </dgm:pt>
    <dgm:pt modelId="{FF5E4D05-3BFE-4B87-9311-EE5288CB1AA0}" type="pres">
      <dgm:prSet presAssocID="{A1A5EFC8-B70D-4B70-B5FA-41DD7A4839A3}" presName="composite" presStyleCnt="0"/>
      <dgm:spPr/>
    </dgm:pt>
    <dgm:pt modelId="{904641F6-67CD-404C-A52E-467E464ACECD}" type="pres">
      <dgm:prSet presAssocID="{A1A5EFC8-B70D-4B70-B5FA-41DD7A4839A3}" presName="L1TextContainer" presStyleLbl="revTx" presStyleIdx="1" presStyleCnt="6">
        <dgm:presLayoutVars>
          <dgm:chMax val="1"/>
          <dgm:chPref val="1"/>
          <dgm:bulletEnabled val="1"/>
        </dgm:presLayoutVars>
      </dgm:prSet>
      <dgm:spPr/>
      <dgm:t>
        <a:bodyPr/>
        <a:lstStyle/>
        <a:p>
          <a:endParaRPr lang="en-US"/>
        </a:p>
      </dgm:t>
    </dgm:pt>
    <dgm:pt modelId="{ABA88668-480B-4366-9C96-5A17D2379AD3}" type="pres">
      <dgm:prSet presAssocID="{A1A5EFC8-B70D-4B70-B5FA-41DD7A4839A3}" presName="L2TextContainerWrapper" presStyleCnt="0">
        <dgm:presLayoutVars>
          <dgm:chMax val="0"/>
          <dgm:chPref val="0"/>
          <dgm:bulletEnabled val="1"/>
        </dgm:presLayoutVars>
      </dgm:prSet>
      <dgm:spPr/>
    </dgm:pt>
    <dgm:pt modelId="{14066A0C-9E97-495B-B116-30BFF0F4728F}" type="pres">
      <dgm:prSet presAssocID="{A1A5EFC8-B70D-4B70-B5FA-41DD7A4839A3}" presName="L2TextContainer" presStyleLbl="bgAccFollowNode1" presStyleIdx="1" presStyleCnt="6"/>
      <dgm:spPr/>
      <dgm:t>
        <a:bodyPr/>
        <a:lstStyle/>
        <a:p>
          <a:endParaRPr lang="en-US"/>
        </a:p>
      </dgm:t>
    </dgm:pt>
    <dgm:pt modelId="{8D29E63B-6069-41DB-88E7-9724BF7E2340}" type="pres">
      <dgm:prSet presAssocID="{A1A5EFC8-B70D-4B70-B5FA-41DD7A4839A3}" presName="FlexibleEmptyPlaceHolder" presStyleCnt="0"/>
      <dgm:spPr/>
    </dgm:pt>
    <dgm:pt modelId="{F11E51B3-3358-4F15-A3C5-4EB35B50E7FB}" type="pres">
      <dgm:prSet presAssocID="{A1A5EFC8-B70D-4B70-B5FA-41DD7A4839A3}" presName="ConnectLine" presStyleLbl="alignNode1" presStyleIdx="1"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82E88B17-339E-4AE7-8112-9F6D19C71112}" type="pres">
      <dgm:prSet presAssocID="{A1A5EFC8-B70D-4B70-B5FA-41DD7A4839A3}" presName="ConnectorPoint"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F2FB4F28-BEAE-410F-9783-469A5A8DE6EA}" type="pres">
      <dgm:prSet presAssocID="{A1A5EFC8-B70D-4B70-B5FA-41DD7A4839A3}" presName="EmptyPlaceHolder" presStyleCnt="0"/>
      <dgm:spPr/>
    </dgm:pt>
    <dgm:pt modelId="{F0878CB9-652C-482E-A878-868C3C7DBC7A}" type="pres">
      <dgm:prSet presAssocID="{0701569B-BCBC-465F-99A2-0B5D265CDB66}" presName="spaceBetweenRectangles" presStyleCnt="0"/>
      <dgm:spPr/>
    </dgm:pt>
    <dgm:pt modelId="{2AADBAB7-D6B4-4EE5-A74A-00D2284DC140}" type="pres">
      <dgm:prSet presAssocID="{D13D1AB8-EC59-44E6-AC6A-991D3B3C6397}" presName="composite" presStyleCnt="0"/>
      <dgm:spPr/>
    </dgm:pt>
    <dgm:pt modelId="{2DB5AA99-ECA4-4CFC-B824-49460BBCB8B7}" type="pres">
      <dgm:prSet presAssocID="{D13D1AB8-EC59-44E6-AC6A-991D3B3C6397}" presName="L1TextContainer" presStyleLbl="revTx" presStyleIdx="2" presStyleCnt="6">
        <dgm:presLayoutVars>
          <dgm:chMax val="1"/>
          <dgm:chPref val="1"/>
          <dgm:bulletEnabled val="1"/>
        </dgm:presLayoutVars>
      </dgm:prSet>
      <dgm:spPr/>
      <dgm:t>
        <a:bodyPr/>
        <a:lstStyle/>
        <a:p>
          <a:endParaRPr lang="en-US"/>
        </a:p>
      </dgm:t>
    </dgm:pt>
    <dgm:pt modelId="{5664678B-B577-4BA7-BA9B-258BB196EC09}" type="pres">
      <dgm:prSet presAssocID="{D13D1AB8-EC59-44E6-AC6A-991D3B3C6397}" presName="L2TextContainerWrapper" presStyleCnt="0">
        <dgm:presLayoutVars>
          <dgm:chMax val="0"/>
          <dgm:chPref val="0"/>
          <dgm:bulletEnabled val="1"/>
        </dgm:presLayoutVars>
      </dgm:prSet>
      <dgm:spPr/>
    </dgm:pt>
    <dgm:pt modelId="{F70FFC2E-5929-4E26-AC44-76D2487BF65C}" type="pres">
      <dgm:prSet presAssocID="{D13D1AB8-EC59-44E6-AC6A-991D3B3C6397}" presName="L2TextContainer" presStyleLbl="bgAccFollowNode1" presStyleIdx="2" presStyleCnt="6"/>
      <dgm:spPr/>
      <dgm:t>
        <a:bodyPr/>
        <a:lstStyle/>
        <a:p>
          <a:endParaRPr lang="en-US"/>
        </a:p>
      </dgm:t>
    </dgm:pt>
    <dgm:pt modelId="{EE53A2CF-0169-4B5E-99F9-62758A1B7C44}" type="pres">
      <dgm:prSet presAssocID="{D13D1AB8-EC59-44E6-AC6A-991D3B3C6397}" presName="FlexibleEmptyPlaceHolder" presStyleCnt="0"/>
      <dgm:spPr/>
    </dgm:pt>
    <dgm:pt modelId="{4BF15903-E77A-462C-89D4-430531F82A91}" type="pres">
      <dgm:prSet presAssocID="{D13D1AB8-EC59-44E6-AC6A-991D3B3C6397}" presName="ConnectLine" presStyleLbl="alignNode1" presStyleIdx="2"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2313B44D-E72A-4FEC-B0CB-5E9FCCA89512}" type="pres">
      <dgm:prSet presAssocID="{D13D1AB8-EC59-44E6-AC6A-991D3B3C6397}" presName="ConnectorPoint"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5ADAB4AB-311D-4790-9545-FB48A432571B}" type="pres">
      <dgm:prSet presAssocID="{D13D1AB8-EC59-44E6-AC6A-991D3B3C6397}" presName="EmptyPlaceHolder" presStyleCnt="0"/>
      <dgm:spPr/>
    </dgm:pt>
    <dgm:pt modelId="{164321E8-7189-462F-80E5-6C36E5C87F23}" type="pres">
      <dgm:prSet presAssocID="{9DD33C02-BB1D-48ED-8760-770083DB3161}" presName="spaceBetweenRectangles" presStyleCnt="0"/>
      <dgm:spPr/>
    </dgm:pt>
    <dgm:pt modelId="{E9F1636D-0B18-4043-8AB4-270B19637F03}" type="pres">
      <dgm:prSet presAssocID="{93EE7ACA-D159-45E2-9A19-D56733EE249E}" presName="composite" presStyleCnt="0"/>
      <dgm:spPr/>
    </dgm:pt>
    <dgm:pt modelId="{3CF0E82A-74D3-4202-8CF6-44F15850BDBC}" type="pres">
      <dgm:prSet presAssocID="{93EE7ACA-D159-45E2-9A19-D56733EE249E}" presName="L1TextContainer" presStyleLbl="revTx" presStyleIdx="3" presStyleCnt="6">
        <dgm:presLayoutVars>
          <dgm:chMax val="1"/>
          <dgm:chPref val="1"/>
          <dgm:bulletEnabled val="1"/>
        </dgm:presLayoutVars>
      </dgm:prSet>
      <dgm:spPr/>
      <dgm:t>
        <a:bodyPr/>
        <a:lstStyle/>
        <a:p>
          <a:endParaRPr lang="en-US"/>
        </a:p>
      </dgm:t>
    </dgm:pt>
    <dgm:pt modelId="{8BAE26AE-C4B7-48E3-A85D-26686B688E92}" type="pres">
      <dgm:prSet presAssocID="{93EE7ACA-D159-45E2-9A19-D56733EE249E}" presName="L2TextContainerWrapper" presStyleCnt="0">
        <dgm:presLayoutVars>
          <dgm:chMax val="0"/>
          <dgm:chPref val="0"/>
          <dgm:bulletEnabled val="1"/>
        </dgm:presLayoutVars>
      </dgm:prSet>
      <dgm:spPr/>
    </dgm:pt>
    <dgm:pt modelId="{ADFE6766-94DB-4470-909D-F9281A15DB15}" type="pres">
      <dgm:prSet presAssocID="{93EE7ACA-D159-45E2-9A19-D56733EE249E}" presName="L2TextContainer" presStyleLbl="bgAccFollowNode1" presStyleIdx="3" presStyleCnt="6"/>
      <dgm:spPr/>
      <dgm:t>
        <a:bodyPr/>
        <a:lstStyle/>
        <a:p>
          <a:endParaRPr lang="en-US"/>
        </a:p>
      </dgm:t>
    </dgm:pt>
    <dgm:pt modelId="{C03B07ED-61F5-4FE7-AC04-A95B6060BD6D}" type="pres">
      <dgm:prSet presAssocID="{93EE7ACA-D159-45E2-9A19-D56733EE249E}" presName="FlexibleEmptyPlaceHolder" presStyleCnt="0"/>
      <dgm:spPr/>
    </dgm:pt>
    <dgm:pt modelId="{4C24E7F6-8151-4E52-AAD3-DE1E57A7285C}" type="pres">
      <dgm:prSet presAssocID="{93EE7ACA-D159-45E2-9A19-D56733EE249E}" presName="ConnectLine" presStyleLbl="alignNode1" presStyleIdx="3"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AC1C6BBB-7359-43FB-B281-5B7168302630}" type="pres">
      <dgm:prSet presAssocID="{93EE7ACA-D159-45E2-9A19-D56733EE249E}" presName="ConnectorPoint"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79B42681-9521-40FE-A424-C41968EC33C2}" type="pres">
      <dgm:prSet presAssocID="{93EE7ACA-D159-45E2-9A19-D56733EE249E}" presName="EmptyPlaceHolder" presStyleCnt="0"/>
      <dgm:spPr/>
    </dgm:pt>
    <dgm:pt modelId="{9D7E8F2D-A2CE-4D3F-A5E4-6F791736DFC2}" type="pres">
      <dgm:prSet presAssocID="{857AA5CD-CBA1-4F82-9298-17046879C501}" presName="spaceBetweenRectangles" presStyleCnt="0"/>
      <dgm:spPr/>
    </dgm:pt>
    <dgm:pt modelId="{A6F7CE9F-4284-4DAA-A9CC-D7E559CB1F3E}" type="pres">
      <dgm:prSet presAssocID="{3C3D849B-0410-45B8-AA15-5516D1F3A29A}" presName="composite" presStyleCnt="0"/>
      <dgm:spPr/>
    </dgm:pt>
    <dgm:pt modelId="{84BA8BFB-DF13-4793-91E7-51AFC1AD1192}" type="pres">
      <dgm:prSet presAssocID="{3C3D849B-0410-45B8-AA15-5516D1F3A29A}" presName="L1TextContainer" presStyleLbl="revTx" presStyleIdx="4" presStyleCnt="6">
        <dgm:presLayoutVars>
          <dgm:chMax val="1"/>
          <dgm:chPref val="1"/>
          <dgm:bulletEnabled val="1"/>
        </dgm:presLayoutVars>
      </dgm:prSet>
      <dgm:spPr/>
      <dgm:t>
        <a:bodyPr/>
        <a:lstStyle/>
        <a:p>
          <a:endParaRPr lang="en-US"/>
        </a:p>
      </dgm:t>
    </dgm:pt>
    <dgm:pt modelId="{57B87259-2B76-45D8-B6BC-CAB4B9106579}" type="pres">
      <dgm:prSet presAssocID="{3C3D849B-0410-45B8-AA15-5516D1F3A29A}" presName="L2TextContainerWrapper" presStyleCnt="0">
        <dgm:presLayoutVars>
          <dgm:chMax val="0"/>
          <dgm:chPref val="0"/>
          <dgm:bulletEnabled val="1"/>
        </dgm:presLayoutVars>
      </dgm:prSet>
      <dgm:spPr/>
    </dgm:pt>
    <dgm:pt modelId="{55F69C40-3139-4F67-AEF3-6FE914E5FB8C}" type="pres">
      <dgm:prSet presAssocID="{3C3D849B-0410-45B8-AA15-5516D1F3A29A}" presName="L2TextContainer" presStyleLbl="bgAccFollowNode1" presStyleIdx="4" presStyleCnt="6"/>
      <dgm:spPr/>
      <dgm:t>
        <a:bodyPr/>
        <a:lstStyle/>
        <a:p>
          <a:endParaRPr lang="en-US"/>
        </a:p>
      </dgm:t>
    </dgm:pt>
    <dgm:pt modelId="{7D4F9C1C-ED61-45B4-A9C5-C1A7A7EE3DA0}" type="pres">
      <dgm:prSet presAssocID="{3C3D849B-0410-45B8-AA15-5516D1F3A29A}" presName="FlexibleEmptyPlaceHolder" presStyleCnt="0"/>
      <dgm:spPr/>
    </dgm:pt>
    <dgm:pt modelId="{A8774C0E-8F12-4B69-AEEE-1A7296600961}" type="pres">
      <dgm:prSet presAssocID="{3C3D849B-0410-45B8-AA15-5516D1F3A29A}" presName="ConnectLine" presStyleLbl="alignNode1" presStyleIdx="4"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11E87B8D-22EB-46A0-AAE9-2DDBFAD2E2CE}" type="pres">
      <dgm:prSet presAssocID="{3C3D849B-0410-45B8-AA15-5516D1F3A29A}" presName="ConnectorPoint"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03074F42-56CE-4687-B3DB-E94F41F13804}" type="pres">
      <dgm:prSet presAssocID="{3C3D849B-0410-45B8-AA15-5516D1F3A29A}" presName="EmptyPlaceHolder" presStyleCnt="0"/>
      <dgm:spPr/>
    </dgm:pt>
    <dgm:pt modelId="{4A19BE1B-FE46-47DE-A2D8-4C7329B53570}" type="pres">
      <dgm:prSet presAssocID="{CBB79421-9BA4-4143-8DB7-A36D98573D0E}" presName="spaceBetweenRectangles" presStyleCnt="0"/>
      <dgm:spPr/>
    </dgm:pt>
    <dgm:pt modelId="{38730576-4E5C-4564-AD07-DAB07360EED5}" type="pres">
      <dgm:prSet presAssocID="{E05F00AB-5BBE-43E3-86D9-C2A81CE83A2B}" presName="composite" presStyleCnt="0"/>
      <dgm:spPr/>
    </dgm:pt>
    <dgm:pt modelId="{5663D797-47BB-4D0E-8757-E98843EE53BC}" type="pres">
      <dgm:prSet presAssocID="{E05F00AB-5BBE-43E3-86D9-C2A81CE83A2B}" presName="L1TextContainer" presStyleLbl="revTx" presStyleIdx="5" presStyleCnt="6">
        <dgm:presLayoutVars>
          <dgm:chMax val="1"/>
          <dgm:chPref val="1"/>
          <dgm:bulletEnabled val="1"/>
        </dgm:presLayoutVars>
      </dgm:prSet>
      <dgm:spPr/>
      <dgm:t>
        <a:bodyPr/>
        <a:lstStyle/>
        <a:p>
          <a:endParaRPr lang="en-US"/>
        </a:p>
      </dgm:t>
    </dgm:pt>
    <dgm:pt modelId="{00476E06-BA71-4241-BA4C-095E6E570336}" type="pres">
      <dgm:prSet presAssocID="{E05F00AB-5BBE-43E3-86D9-C2A81CE83A2B}" presName="L2TextContainerWrapper" presStyleCnt="0">
        <dgm:presLayoutVars>
          <dgm:chMax val="0"/>
          <dgm:chPref val="0"/>
          <dgm:bulletEnabled val="1"/>
        </dgm:presLayoutVars>
      </dgm:prSet>
      <dgm:spPr/>
    </dgm:pt>
    <dgm:pt modelId="{CAE6DCB3-D0C4-4A5D-98A9-6FD2E4824A20}" type="pres">
      <dgm:prSet presAssocID="{E05F00AB-5BBE-43E3-86D9-C2A81CE83A2B}" presName="L2TextContainer" presStyleLbl="bgAccFollowNode1" presStyleIdx="5" presStyleCnt="6"/>
      <dgm:spPr/>
      <dgm:t>
        <a:bodyPr/>
        <a:lstStyle/>
        <a:p>
          <a:endParaRPr lang="en-US"/>
        </a:p>
      </dgm:t>
    </dgm:pt>
    <dgm:pt modelId="{BD8A647A-2CDF-4E70-A9D2-AE4DB9488C86}" type="pres">
      <dgm:prSet presAssocID="{E05F00AB-5BBE-43E3-86D9-C2A81CE83A2B}" presName="FlexibleEmptyPlaceHolder" presStyleCnt="0"/>
      <dgm:spPr/>
    </dgm:pt>
    <dgm:pt modelId="{7871C149-0FE2-462C-AF09-DAD9C075FFCE}" type="pres">
      <dgm:prSet presAssocID="{E05F00AB-5BBE-43E3-86D9-C2A81CE83A2B}" presName="ConnectLine" presStyleLbl="alignNode1" presStyleIdx="5"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E2D63B7C-B5FE-4B80-A52E-AFE40B3AE000}" type="pres">
      <dgm:prSet presAssocID="{E05F00AB-5BBE-43E3-86D9-C2A81CE83A2B}" presName="ConnectorPoint"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27B94785-C94F-4667-886E-E45F95A07B8A}" type="pres">
      <dgm:prSet presAssocID="{E05F00AB-5BBE-43E3-86D9-C2A81CE83A2B}" presName="EmptyPlaceHolder" presStyleCnt="0"/>
      <dgm:spPr/>
    </dgm:pt>
  </dgm:ptLst>
  <dgm:cxnLst>
    <dgm:cxn modelId="{793ED74D-DFD4-495D-AE18-AE1CDD475137}" type="presOf" srcId="{E05F00AB-5BBE-43E3-86D9-C2A81CE83A2B}" destId="{5663D797-47BB-4D0E-8757-E98843EE53BC}" srcOrd="0" destOrd="0" presId="urn:microsoft.com/office/officeart/2017/3/layout/HorizontalPathTimeline"/>
    <dgm:cxn modelId="{04CC66EB-E3E7-4B24-86AB-4CB345765EAA}" srcId="{E05F00AB-5BBE-43E3-86D9-C2A81CE83A2B}" destId="{C62B51AA-957E-4979-96E1-68460C1CCE2D}" srcOrd="0" destOrd="0" parTransId="{F3928A44-0B2C-48BA-836B-C14D6A39B4B9}" sibTransId="{D4947D7D-F59A-4E9E-9E07-7AD2C3850C94}"/>
    <dgm:cxn modelId="{6D5EB09D-223C-4D3E-AC1C-54FBF503FAFC}" srcId="{A1A5EFC8-B70D-4B70-B5FA-41DD7A4839A3}" destId="{43ABBE1F-DC92-4F50-BD60-7CD3D634957A}" srcOrd="0" destOrd="0" parTransId="{F6DB345D-3EA6-460F-828C-C7EE5D5EE73A}" sibTransId="{D70C9302-B422-40E2-8BC2-F3E82C137EEF}"/>
    <dgm:cxn modelId="{82A4B421-49F0-46AF-B4A3-CED7DD599DB7}" type="presOf" srcId="{F97FD747-90A6-4E9F-9EBA-3AF94DB238BA}" destId="{55F69C40-3139-4F67-AEF3-6FE914E5FB8C}" srcOrd="0" destOrd="0" presId="urn:microsoft.com/office/officeart/2017/3/layout/HorizontalPathTimeline"/>
    <dgm:cxn modelId="{98FBC2A1-4A1A-4F3A-9BD7-399011E88928}" srcId="{5C88DA5A-4554-40E1-87BD-47016527C2E2}" destId="{93EE7ACA-D159-45E2-9A19-D56733EE249E}" srcOrd="3" destOrd="0" parTransId="{6F3520D0-B647-4012-B26D-CE6CE4A83F64}" sibTransId="{857AA5CD-CBA1-4F82-9298-17046879C501}"/>
    <dgm:cxn modelId="{F4EE8C15-4B78-4AAC-9F42-A2F982346981}" type="presOf" srcId="{43273EA8-E221-462A-98EF-3D772B3BAF61}" destId="{D28F2004-6842-4C83-85FD-B5B38733171A}" srcOrd="0" destOrd="0" presId="urn:microsoft.com/office/officeart/2017/3/layout/HorizontalPathTimeline"/>
    <dgm:cxn modelId="{B5D2F24A-834E-4673-BB15-2086F1AF2AF6}" srcId="{5C88DA5A-4554-40E1-87BD-47016527C2E2}" destId="{3C3D849B-0410-45B8-AA15-5516D1F3A29A}" srcOrd="4" destOrd="0" parTransId="{F534802F-621A-4AEC-8956-E332FB5B30A4}" sibTransId="{CBB79421-9BA4-4143-8DB7-A36D98573D0E}"/>
    <dgm:cxn modelId="{91E17FFC-EDC7-4E54-8419-1D86F51CA121}" srcId="{5C88DA5A-4554-40E1-87BD-47016527C2E2}" destId="{E05F00AB-5BBE-43E3-86D9-C2A81CE83A2B}" srcOrd="5" destOrd="0" parTransId="{0DD6076D-E4B1-42B9-A246-A03554AA3217}" sibTransId="{5F079ACE-DD9F-470D-B47A-92C4A0830220}"/>
    <dgm:cxn modelId="{A8F27FC1-284F-47B3-803D-F2F65DF1815E}" srcId="{5C88DA5A-4554-40E1-87BD-47016527C2E2}" destId="{D13D1AB8-EC59-44E6-AC6A-991D3B3C6397}" srcOrd="2" destOrd="0" parTransId="{9F4089A4-BFD8-449E-817E-286762DD101E}" sibTransId="{9DD33C02-BB1D-48ED-8760-770083DB3161}"/>
    <dgm:cxn modelId="{54D079FA-6EE3-4280-AAC2-05023101EE52}" type="presOf" srcId="{2478201E-C295-4E09-9241-62CF4B6F5697}" destId="{ADFE6766-94DB-4470-909D-F9281A15DB15}" srcOrd="0" destOrd="0" presId="urn:microsoft.com/office/officeart/2017/3/layout/HorizontalPathTimeline"/>
    <dgm:cxn modelId="{EC34D391-E787-4022-9C1A-5FED63AB822C}" srcId="{5C88DA5A-4554-40E1-87BD-47016527C2E2}" destId="{15EDB03C-341B-4971-AACF-FFF878E476A7}" srcOrd="0" destOrd="0" parTransId="{371D8DEA-3FBF-4B59-A17E-39A2EF4EFB4D}" sibTransId="{11E18D06-5FAF-4972-8F98-DCAAB7F3F0CC}"/>
    <dgm:cxn modelId="{E7ACC82F-4B96-4E15-93D6-0986027901F7}" type="presOf" srcId="{43ABBE1F-DC92-4F50-BD60-7CD3D634957A}" destId="{14066A0C-9E97-495B-B116-30BFF0F4728F}" srcOrd="0" destOrd="0" presId="urn:microsoft.com/office/officeart/2017/3/layout/HorizontalPathTimeline"/>
    <dgm:cxn modelId="{A5355BED-770D-4C62-BC11-3386BB4D54E0}" type="presOf" srcId="{15EDB03C-341B-4971-AACF-FFF878E476A7}" destId="{75853342-8739-4106-96FC-56D1FB00AB07}" srcOrd="0" destOrd="0" presId="urn:microsoft.com/office/officeart/2017/3/layout/HorizontalPathTimeline"/>
    <dgm:cxn modelId="{B1A27366-E1C0-4202-9DD9-FA87370DF0C2}" type="presOf" srcId="{3C3D849B-0410-45B8-AA15-5516D1F3A29A}" destId="{84BA8BFB-DF13-4793-91E7-51AFC1AD1192}" srcOrd="0" destOrd="0" presId="urn:microsoft.com/office/officeart/2017/3/layout/HorizontalPathTimeline"/>
    <dgm:cxn modelId="{74C81389-9D60-41B6-A68A-E55ADDBE8DFB}" type="presOf" srcId="{93EE7ACA-D159-45E2-9A19-D56733EE249E}" destId="{3CF0E82A-74D3-4202-8CF6-44F15850BDBC}" srcOrd="0" destOrd="0" presId="urn:microsoft.com/office/officeart/2017/3/layout/HorizontalPathTimeline"/>
    <dgm:cxn modelId="{57B24FFC-3D1B-4730-8B15-7AC83B5F6645}" srcId="{93EE7ACA-D159-45E2-9A19-D56733EE249E}" destId="{2478201E-C295-4E09-9241-62CF4B6F5697}" srcOrd="0" destOrd="0" parTransId="{6266D1B9-F887-4F32-8973-4EC394049B77}" sibTransId="{5149898C-B854-4F97-8EB7-F97524900571}"/>
    <dgm:cxn modelId="{3BC88998-02CC-400E-9732-B322E2051117}" srcId="{15EDB03C-341B-4971-AACF-FFF878E476A7}" destId="{43273EA8-E221-462A-98EF-3D772B3BAF61}" srcOrd="0" destOrd="0" parTransId="{7FB37FE4-BEBB-44BB-B10E-CA0B8E7274D2}" sibTransId="{30AEF721-D7C3-4CD8-8702-4841FA1832D8}"/>
    <dgm:cxn modelId="{0197C762-3103-4CDD-93DD-738F17F9C824}" type="presOf" srcId="{C62B51AA-957E-4979-96E1-68460C1CCE2D}" destId="{CAE6DCB3-D0C4-4A5D-98A9-6FD2E4824A20}" srcOrd="0" destOrd="0" presId="urn:microsoft.com/office/officeart/2017/3/layout/HorizontalPathTimeline"/>
    <dgm:cxn modelId="{EC5ADFA3-1C7F-4E80-BFAE-7A1D5611A3C4}" type="presOf" srcId="{A1A5EFC8-B70D-4B70-B5FA-41DD7A4839A3}" destId="{904641F6-67CD-404C-A52E-467E464ACECD}" srcOrd="0" destOrd="0" presId="urn:microsoft.com/office/officeart/2017/3/layout/HorizontalPathTimeline"/>
    <dgm:cxn modelId="{1E6742A6-95FE-42B0-A7AC-35D44BAB9224}" srcId="{3C3D849B-0410-45B8-AA15-5516D1F3A29A}" destId="{F97FD747-90A6-4E9F-9EBA-3AF94DB238BA}" srcOrd="0" destOrd="0" parTransId="{135865CD-199C-46B3-8769-DD5E6C33DB92}" sibTransId="{8B927670-A03C-40ED-85BB-42BB1468DD2B}"/>
    <dgm:cxn modelId="{FA0B0051-A3F8-44D9-9BD8-654A7C8E228A}" type="presOf" srcId="{D13D1AB8-EC59-44E6-AC6A-991D3B3C6397}" destId="{2DB5AA99-ECA4-4CFC-B824-49460BBCB8B7}" srcOrd="0" destOrd="0" presId="urn:microsoft.com/office/officeart/2017/3/layout/HorizontalPathTimeline"/>
    <dgm:cxn modelId="{7C6BCEDD-913C-4DC6-AD30-A5AD1DA08B5B}" srcId="{5C88DA5A-4554-40E1-87BD-47016527C2E2}" destId="{A1A5EFC8-B70D-4B70-B5FA-41DD7A4839A3}" srcOrd="1" destOrd="0" parTransId="{81E7FAEC-057D-4CFB-8E16-B857CC08970A}" sibTransId="{0701569B-BCBC-465F-99A2-0B5D265CDB66}"/>
    <dgm:cxn modelId="{40A8B274-0B46-44E8-9EF6-7A3BFBA4BC1D}" type="presOf" srcId="{5C88DA5A-4554-40E1-87BD-47016527C2E2}" destId="{706913F3-D818-4E59-B94E-37EE8CAB0DE1}" srcOrd="0" destOrd="0" presId="urn:microsoft.com/office/officeart/2017/3/layout/HorizontalPathTimeline"/>
    <dgm:cxn modelId="{0F6993E0-245C-4FF9-AC63-528ABE575FF0}" type="presOf" srcId="{628C01D5-1B99-4B32-BAB3-DDC6A1BBFC49}" destId="{F70FFC2E-5929-4E26-AC44-76D2487BF65C}" srcOrd="0" destOrd="0" presId="urn:microsoft.com/office/officeart/2017/3/layout/HorizontalPathTimeline"/>
    <dgm:cxn modelId="{9219BAC0-D617-461D-9FDA-17A6E6A37A06}" srcId="{D13D1AB8-EC59-44E6-AC6A-991D3B3C6397}" destId="{628C01D5-1B99-4B32-BAB3-DDC6A1BBFC49}" srcOrd="0" destOrd="0" parTransId="{E6D2CE18-0CBF-4585-ABE1-890624D52097}" sibTransId="{5670377E-C2AF-4796-BFBF-B2A126425ECD}"/>
    <dgm:cxn modelId="{E43F9C87-B118-468B-A2A3-B380C79A5C74}" type="presParOf" srcId="{706913F3-D818-4E59-B94E-37EE8CAB0DE1}" destId="{EDAA239B-1722-4252-B2FF-DB2AD14F6DA0}" srcOrd="0" destOrd="0" presId="urn:microsoft.com/office/officeart/2017/3/layout/HorizontalPathTimeline"/>
    <dgm:cxn modelId="{92F10C26-2045-4B92-A035-EA1985E28A58}" type="presParOf" srcId="{706913F3-D818-4E59-B94E-37EE8CAB0DE1}" destId="{18978FC2-01AF-4BD6-8134-DB4B9FD0EF27}" srcOrd="1" destOrd="0" presId="urn:microsoft.com/office/officeart/2017/3/layout/HorizontalPathTimeline"/>
    <dgm:cxn modelId="{2E232C39-A472-4EE7-AD44-D70F1B0C5432}" type="presParOf" srcId="{18978FC2-01AF-4BD6-8134-DB4B9FD0EF27}" destId="{67843E50-2668-4AB2-B2E8-FAB3FB59FD37}" srcOrd="0" destOrd="0" presId="urn:microsoft.com/office/officeart/2017/3/layout/HorizontalPathTimeline"/>
    <dgm:cxn modelId="{6BF9CA74-13E5-4F21-9894-6FA33A6078B6}" type="presParOf" srcId="{67843E50-2668-4AB2-B2E8-FAB3FB59FD37}" destId="{75853342-8739-4106-96FC-56D1FB00AB07}" srcOrd="0" destOrd="0" presId="urn:microsoft.com/office/officeart/2017/3/layout/HorizontalPathTimeline"/>
    <dgm:cxn modelId="{6408E8E9-9842-4E8A-927F-64191C7DEDCA}" type="presParOf" srcId="{67843E50-2668-4AB2-B2E8-FAB3FB59FD37}" destId="{7553D842-5C8B-464D-9E54-7C6BCE0376C9}" srcOrd="1" destOrd="0" presId="urn:microsoft.com/office/officeart/2017/3/layout/HorizontalPathTimeline"/>
    <dgm:cxn modelId="{DE2A9176-D427-407F-B320-BA5358348C64}" type="presParOf" srcId="{7553D842-5C8B-464D-9E54-7C6BCE0376C9}" destId="{D28F2004-6842-4C83-85FD-B5B38733171A}" srcOrd="0" destOrd="0" presId="urn:microsoft.com/office/officeart/2017/3/layout/HorizontalPathTimeline"/>
    <dgm:cxn modelId="{44173252-ADA5-477C-BB04-9B73D521EB03}" type="presParOf" srcId="{7553D842-5C8B-464D-9E54-7C6BCE0376C9}" destId="{5B276AEB-7F52-40BE-8C2B-C03851CBE4D2}" srcOrd="1" destOrd="0" presId="urn:microsoft.com/office/officeart/2017/3/layout/HorizontalPathTimeline"/>
    <dgm:cxn modelId="{16D0286B-957A-4D68-BCAC-4752E284CECE}" type="presParOf" srcId="{67843E50-2668-4AB2-B2E8-FAB3FB59FD37}" destId="{FF6C45F0-5A85-47FA-9175-4913DDA1556D}" srcOrd="2" destOrd="0" presId="urn:microsoft.com/office/officeart/2017/3/layout/HorizontalPathTimeline"/>
    <dgm:cxn modelId="{65E31210-97F2-4064-B75A-5243394B0F02}" type="presParOf" srcId="{67843E50-2668-4AB2-B2E8-FAB3FB59FD37}" destId="{A9046C1F-969F-43C4-A82D-7B2E8995D05B}" srcOrd="3" destOrd="0" presId="urn:microsoft.com/office/officeart/2017/3/layout/HorizontalPathTimeline"/>
    <dgm:cxn modelId="{AC983B1A-89C3-4A47-8C51-CDDDB45DF394}" type="presParOf" srcId="{67843E50-2668-4AB2-B2E8-FAB3FB59FD37}" destId="{56BF090A-9C13-49A2-9740-EEC28575E288}" srcOrd="4" destOrd="0" presId="urn:microsoft.com/office/officeart/2017/3/layout/HorizontalPathTimeline"/>
    <dgm:cxn modelId="{C5383873-5A8F-498D-8DD5-5576D8CCE103}" type="presParOf" srcId="{18978FC2-01AF-4BD6-8134-DB4B9FD0EF27}" destId="{386A0D6E-46A6-4A93-84CF-47BCFAA62AC3}" srcOrd="1" destOrd="0" presId="urn:microsoft.com/office/officeart/2017/3/layout/HorizontalPathTimeline"/>
    <dgm:cxn modelId="{067054BC-149B-423B-ACE8-EC287E58E3A4}" type="presParOf" srcId="{18978FC2-01AF-4BD6-8134-DB4B9FD0EF27}" destId="{FF5E4D05-3BFE-4B87-9311-EE5288CB1AA0}" srcOrd="2" destOrd="0" presId="urn:microsoft.com/office/officeart/2017/3/layout/HorizontalPathTimeline"/>
    <dgm:cxn modelId="{FF576AAE-16D9-443A-A34B-3B670C296635}" type="presParOf" srcId="{FF5E4D05-3BFE-4B87-9311-EE5288CB1AA0}" destId="{904641F6-67CD-404C-A52E-467E464ACECD}" srcOrd="0" destOrd="0" presId="urn:microsoft.com/office/officeart/2017/3/layout/HorizontalPathTimeline"/>
    <dgm:cxn modelId="{11D642A8-363A-4380-B280-A1CA2B5C412A}" type="presParOf" srcId="{FF5E4D05-3BFE-4B87-9311-EE5288CB1AA0}" destId="{ABA88668-480B-4366-9C96-5A17D2379AD3}" srcOrd="1" destOrd="0" presId="urn:microsoft.com/office/officeart/2017/3/layout/HorizontalPathTimeline"/>
    <dgm:cxn modelId="{379A86D2-90CE-417F-AB41-6CCCF15446ED}" type="presParOf" srcId="{ABA88668-480B-4366-9C96-5A17D2379AD3}" destId="{14066A0C-9E97-495B-B116-30BFF0F4728F}" srcOrd="0" destOrd="0" presId="urn:microsoft.com/office/officeart/2017/3/layout/HorizontalPathTimeline"/>
    <dgm:cxn modelId="{9D7D6046-3D0D-44DB-B7E2-F04F7AD299DE}" type="presParOf" srcId="{ABA88668-480B-4366-9C96-5A17D2379AD3}" destId="{8D29E63B-6069-41DB-88E7-9724BF7E2340}" srcOrd="1" destOrd="0" presId="urn:microsoft.com/office/officeart/2017/3/layout/HorizontalPathTimeline"/>
    <dgm:cxn modelId="{336012FE-8A6E-487C-BAB7-CEE3BE7BEE98}" type="presParOf" srcId="{FF5E4D05-3BFE-4B87-9311-EE5288CB1AA0}" destId="{F11E51B3-3358-4F15-A3C5-4EB35B50E7FB}" srcOrd="2" destOrd="0" presId="urn:microsoft.com/office/officeart/2017/3/layout/HorizontalPathTimeline"/>
    <dgm:cxn modelId="{2359CDEB-76E5-4151-B7A6-E3DCF06A3D0D}" type="presParOf" srcId="{FF5E4D05-3BFE-4B87-9311-EE5288CB1AA0}" destId="{82E88B17-339E-4AE7-8112-9F6D19C71112}" srcOrd="3" destOrd="0" presId="urn:microsoft.com/office/officeart/2017/3/layout/HorizontalPathTimeline"/>
    <dgm:cxn modelId="{0FD73A5A-0ABF-488F-9458-D0CA54DB03FA}" type="presParOf" srcId="{FF5E4D05-3BFE-4B87-9311-EE5288CB1AA0}" destId="{F2FB4F28-BEAE-410F-9783-469A5A8DE6EA}" srcOrd="4" destOrd="0" presId="urn:microsoft.com/office/officeart/2017/3/layout/HorizontalPathTimeline"/>
    <dgm:cxn modelId="{B05D21F3-BCCF-4D8D-86D2-A5C4A029059E}" type="presParOf" srcId="{18978FC2-01AF-4BD6-8134-DB4B9FD0EF27}" destId="{F0878CB9-652C-482E-A878-868C3C7DBC7A}" srcOrd="3" destOrd="0" presId="urn:microsoft.com/office/officeart/2017/3/layout/HorizontalPathTimeline"/>
    <dgm:cxn modelId="{EF1C063C-BD0B-4FD4-A762-A92FDEAF3DB5}" type="presParOf" srcId="{18978FC2-01AF-4BD6-8134-DB4B9FD0EF27}" destId="{2AADBAB7-D6B4-4EE5-A74A-00D2284DC140}" srcOrd="4" destOrd="0" presId="urn:microsoft.com/office/officeart/2017/3/layout/HorizontalPathTimeline"/>
    <dgm:cxn modelId="{0D3D9D16-40DB-47FC-A9D1-49613675F058}" type="presParOf" srcId="{2AADBAB7-D6B4-4EE5-A74A-00D2284DC140}" destId="{2DB5AA99-ECA4-4CFC-B824-49460BBCB8B7}" srcOrd="0" destOrd="0" presId="urn:microsoft.com/office/officeart/2017/3/layout/HorizontalPathTimeline"/>
    <dgm:cxn modelId="{A7F9D343-ABEE-4C38-A79F-174779F8505C}" type="presParOf" srcId="{2AADBAB7-D6B4-4EE5-A74A-00D2284DC140}" destId="{5664678B-B577-4BA7-BA9B-258BB196EC09}" srcOrd="1" destOrd="0" presId="urn:microsoft.com/office/officeart/2017/3/layout/HorizontalPathTimeline"/>
    <dgm:cxn modelId="{09EE7E74-AB85-4DBD-A0A7-1F59E55C50CB}" type="presParOf" srcId="{5664678B-B577-4BA7-BA9B-258BB196EC09}" destId="{F70FFC2E-5929-4E26-AC44-76D2487BF65C}" srcOrd="0" destOrd="0" presId="urn:microsoft.com/office/officeart/2017/3/layout/HorizontalPathTimeline"/>
    <dgm:cxn modelId="{FFC748B1-D8A5-47CB-A96F-746E12F3C8B5}" type="presParOf" srcId="{5664678B-B577-4BA7-BA9B-258BB196EC09}" destId="{EE53A2CF-0169-4B5E-99F9-62758A1B7C44}" srcOrd="1" destOrd="0" presId="urn:microsoft.com/office/officeart/2017/3/layout/HorizontalPathTimeline"/>
    <dgm:cxn modelId="{7149D2F8-09D3-41E3-9369-D6CC61F2AADF}" type="presParOf" srcId="{2AADBAB7-D6B4-4EE5-A74A-00D2284DC140}" destId="{4BF15903-E77A-462C-89D4-430531F82A91}" srcOrd="2" destOrd="0" presId="urn:microsoft.com/office/officeart/2017/3/layout/HorizontalPathTimeline"/>
    <dgm:cxn modelId="{28831901-F479-4899-9E61-A56A42259E96}" type="presParOf" srcId="{2AADBAB7-D6B4-4EE5-A74A-00D2284DC140}" destId="{2313B44D-E72A-4FEC-B0CB-5E9FCCA89512}" srcOrd="3" destOrd="0" presId="urn:microsoft.com/office/officeart/2017/3/layout/HorizontalPathTimeline"/>
    <dgm:cxn modelId="{9091B53B-26AD-4C96-B543-0706CDBCA61D}" type="presParOf" srcId="{2AADBAB7-D6B4-4EE5-A74A-00D2284DC140}" destId="{5ADAB4AB-311D-4790-9545-FB48A432571B}" srcOrd="4" destOrd="0" presId="urn:microsoft.com/office/officeart/2017/3/layout/HorizontalPathTimeline"/>
    <dgm:cxn modelId="{8D2AC474-BE33-49CF-9247-6751FE6A241F}" type="presParOf" srcId="{18978FC2-01AF-4BD6-8134-DB4B9FD0EF27}" destId="{164321E8-7189-462F-80E5-6C36E5C87F23}" srcOrd="5" destOrd="0" presId="urn:microsoft.com/office/officeart/2017/3/layout/HorizontalPathTimeline"/>
    <dgm:cxn modelId="{01267E13-AC4F-4F4A-95E9-7677EEA33E7A}" type="presParOf" srcId="{18978FC2-01AF-4BD6-8134-DB4B9FD0EF27}" destId="{E9F1636D-0B18-4043-8AB4-270B19637F03}" srcOrd="6" destOrd="0" presId="urn:microsoft.com/office/officeart/2017/3/layout/HorizontalPathTimeline"/>
    <dgm:cxn modelId="{CE901FA8-DC23-4B90-AB62-B8ACC169CF0F}" type="presParOf" srcId="{E9F1636D-0B18-4043-8AB4-270B19637F03}" destId="{3CF0E82A-74D3-4202-8CF6-44F15850BDBC}" srcOrd="0" destOrd="0" presId="urn:microsoft.com/office/officeart/2017/3/layout/HorizontalPathTimeline"/>
    <dgm:cxn modelId="{20FFFC2D-33AA-4600-9794-CC7B9BDCA812}" type="presParOf" srcId="{E9F1636D-0B18-4043-8AB4-270B19637F03}" destId="{8BAE26AE-C4B7-48E3-A85D-26686B688E92}" srcOrd="1" destOrd="0" presId="urn:microsoft.com/office/officeart/2017/3/layout/HorizontalPathTimeline"/>
    <dgm:cxn modelId="{C4AF0C94-267D-47BC-894D-B5FFA306AFCC}" type="presParOf" srcId="{8BAE26AE-C4B7-48E3-A85D-26686B688E92}" destId="{ADFE6766-94DB-4470-909D-F9281A15DB15}" srcOrd="0" destOrd="0" presId="urn:microsoft.com/office/officeart/2017/3/layout/HorizontalPathTimeline"/>
    <dgm:cxn modelId="{5D98D5D7-DC14-419E-8A2B-CDE1CEFC2983}" type="presParOf" srcId="{8BAE26AE-C4B7-48E3-A85D-26686B688E92}" destId="{C03B07ED-61F5-4FE7-AC04-A95B6060BD6D}" srcOrd="1" destOrd="0" presId="urn:microsoft.com/office/officeart/2017/3/layout/HorizontalPathTimeline"/>
    <dgm:cxn modelId="{7A4869EC-7380-4EF3-9796-EAA5AC8D00A5}" type="presParOf" srcId="{E9F1636D-0B18-4043-8AB4-270B19637F03}" destId="{4C24E7F6-8151-4E52-AAD3-DE1E57A7285C}" srcOrd="2" destOrd="0" presId="urn:microsoft.com/office/officeart/2017/3/layout/HorizontalPathTimeline"/>
    <dgm:cxn modelId="{29F5E543-8FCB-450F-915B-C6448FFC77FB}" type="presParOf" srcId="{E9F1636D-0B18-4043-8AB4-270B19637F03}" destId="{AC1C6BBB-7359-43FB-B281-5B7168302630}" srcOrd="3" destOrd="0" presId="urn:microsoft.com/office/officeart/2017/3/layout/HorizontalPathTimeline"/>
    <dgm:cxn modelId="{44C04FEE-228E-47FA-8E25-49F581CFC441}" type="presParOf" srcId="{E9F1636D-0B18-4043-8AB4-270B19637F03}" destId="{79B42681-9521-40FE-A424-C41968EC33C2}" srcOrd="4" destOrd="0" presId="urn:microsoft.com/office/officeart/2017/3/layout/HorizontalPathTimeline"/>
    <dgm:cxn modelId="{D4A91E9A-5C3C-4397-80DE-1CD600B4E6D7}" type="presParOf" srcId="{18978FC2-01AF-4BD6-8134-DB4B9FD0EF27}" destId="{9D7E8F2D-A2CE-4D3F-A5E4-6F791736DFC2}" srcOrd="7" destOrd="0" presId="urn:microsoft.com/office/officeart/2017/3/layout/HorizontalPathTimeline"/>
    <dgm:cxn modelId="{093E46E9-A789-4032-871E-D0952C41E847}" type="presParOf" srcId="{18978FC2-01AF-4BD6-8134-DB4B9FD0EF27}" destId="{A6F7CE9F-4284-4DAA-A9CC-D7E559CB1F3E}" srcOrd="8" destOrd="0" presId="urn:microsoft.com/office/officeart/2017/3/layout/HorizontalPathTimeline"/>
    <dgm:cxn modelId="{54B1B0C4-FD4B-460C-A4BC-5C4D191E6519}" type="presParOf" srcId="{A6F7CE9F-4284-4DAA-A9CC-D7E559CB1F3E}" destId="{84BA8BFB-DF13-4793-91E7-51AFC1AD1192}" srcOrd="0" destOrd="0" presId="urn:microsoft.com/office/officeart/2017/3/layout/HorizontalPathTimeline"/>
    <dgm:cxn modelId="{C9747DDF-6B37-43D6-80A0-22230FA0F7E4}" type="presParOf" srcId="{A6F7CE9F-4284-4DAA-A9CC-D7E559CB1F3E}" destId="{57B87259-2B76-45D8-B6BC-CAB4B9106579}" srcOrd="1" destOrd="0" presId="urn:microsoft.com/office/officeart/2017/3/layout/HorizontalPathTimeline"/>
    <dgm:cxn modelId="{9AF6EA1C-40CF-45AB-82E8-DD872DCB6FF6}" type="presParOf" srcId="{57B87259-2B76-45D8-B6BC-CAB4B9106579}" destId="{55F69C40-3139-4F67-AEF3-6FE914E5FB8C}" srcOrd="0" destOrd="0" presId="urn:microsoft.com/office/officeart/2017/3/layout/HorizontalPathTimeline"/>
    <dgm:cxn modelId="{E4AE725B-291C-43D5-B8E4-AF9D8D75DBA3}" type="presParOf" srcId="{57B87259-2B76-45D8-B6BC-CAB4B9106579}" destId="{7D4F9C1C-ED61-45B4-A9C5-C1A7A7EE3DA0}" srcOrd="1" destOrd="0" presId="urn:microsoft.com/office/officeart/2017/3/layout/HorizontalPathTimeline"/>
    <dgm:cxn modelId="{CE67D63B-A906-48AA-971D-29F44F3FA118}" type="presParOf" srcId="{A6F7CE9F-4284-4DAA-A9CC-D7E559CB1F3E}" destId="{A8774C0E-8F12-4B69-AEEE-1A7296600961}" srcOrd="2" destOrd="0" presId="urn:microsoft.com/office/officeart/2017/3/layout/HorizontalPathTimeline"/>
    <dgm:cxn modelId="{F8BD2B61-3FEE-4EC8-B713-DFFFD7C4399A}" type="presParOf" srcId="{A6F7CE9F-4284-4DAA-A9CC-D7E559CB1F3E}" destId="{11E87B8D-22EB-46A0-AAE9-2DDBFAD2E2CE}" srcOrd="3" destOrd="0" presId="urn:microsoft.com/office/officeart/2017/3/layout/HorizontalPathTimeline"/>
    <dgm:cxn modelId="{888F58C4-F70E-49B8-9838-EA059B40EBF4}" type="presParOf" srcId="{A6F7CE9F-4284-4DAA-A9CC-D7E559CB1F3E}" destId="{03074F42-56CE-4687-B3DB-E94F41F13804}" srcOrd="4" destOrd="0" presId="urn:microsoft.com/office/officeart/2017/3/layout/HorizontalPathTimeline"/>
    <dgm:cxn modelId="{67184C0E-52BA-4DEF-A194-105807BFB420}" type="presParOf" srcId="{18978FC2-01AF-4BD6-8134-DB4B9FD0EF27}" destId="{4A19BE1B-FE46-47DE-A2D8-4C7329B53570}" srcOrd="9" destOrd="0" presId="urn:microsoft.com/office/officeart/2017/3/layout/HorizontalPathTimeline"/>
    <dgm:cxn modelId="{3E5EBFE8-B35C-4345-B4F7-1BE3BC3457FC}" type="presParOf" srcId="{18978FC2-01AF-4BD6-8134-DB4B9FD0EF27}" destId="{38730576-4E5C-4564-AD07-DAB07360EED5}" srcOrd="10" destOrd="0" presId="urn:microsoft.com/office/officeart/2017/3/layout/HorizontalPathTimeline"/>
    <dgm:cxn modelId="{508F1EA8-3723-4806-AFAD-A31255627E6B}" type="presParOf" srcId="{38730576-4E5C-4564-AD07-DAB07360EED5}" destId="{5663D797-47BB-4D0E-8757-E98843EE53BC}" srcOrd="0" destOrd="0" presId="urn:microsoft.com/office/officeart/2017/3/layout/HorizontalPathTimeline"/>
    <dgm:cxn modelId="{CC760D56-EEC0-4949-948E-F4CC7A343CD7}" type="presParOf" srcId="{38730576-4E5C-4564-AD07-DAB07360EED5}" destId="{00476E06-BA71-4241-BA4C-095E6E570336}" srcOrd="1" destOrd="0" presId="urn:microsoft.com/office/officeart/2017/3/layout/HorizontalPathTimeline"/>
    <dgm:cxn modelId="{62FED081-75A6-4D2A-8B24-88F8755B2BFD}" type="presParOf" srcId="{00476E06-BA71-4241-BA4C-095E6E570336}" destId="{CAE6DCB3-D0C4-4A5D-98A9-6FD2E4824A20}" srcOrd="0" destOrd="0" presId="urn:microsoft.com/office/officeart/2017/3/layout/HorizontalPathTimeline"/>
    <dgm:cxn modelId="{5590069B-BBE4-4DE3-BBF0-DA1ED1C00F63}" type="presParOf" srcId="{00476E06-BA71-4241-BA4C-095E6E570336}" destId="{BD8A647A-2CDF-4E70-A9D2-AE4DB9488C86}" srcOrd="1" destOrd="0" presId="urn:microsoft.com/office/officeart/2017/3/layout/HorizontalPathTimeline"/>
    <dgm:cxn modelId="{9FE5B525-DDFA-46D6-ABA0-481B5C728C07}" type="presParOf" srcId="{38730576-4E5C-4564-AD07-DAB07360EED5}" destId="{7871C149-0FE2-462C-AF09-DAD9C075FFCE}" srcOrd="2" destOrd="0" presId="urn:microsoft.com/office/officeart/2017/3/layout/HorizontalPathTimeline"/>
    <dgm:cxn modelId="{A04D106E-023F-4A2C-A3A8-7F9AB19646BE}" type="presParOf" srcId="{38730576-4E5C-4564-AD07-DAB07360EED5}" destId="{E2D63B7C-B5FE-4B80-A52E-AFE40B3AE000}" srcOrd="3" destOrd="0" presId="urn:microsoft.com/office/officeart/2017/3/layout/HorizontalPathTimeline"/>
    <dgm:cxn modelId="{63BF1863-4EA0-41D8-903A-4E4544D8F5B0}" type="presParOf" srcId="{38730576-4E5C-4564-AD07-DAB07360EED5}" destId="{27B94785-C94F-4667-886E-E45F95A07B8A}"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E59B1-46F9-4A2F-A983-70BCCBF5EFC3}">
      <dsp:nvSpPr>
        <dsp:cNvPr id="0" name=""/>
        <dsp:cNvSpPr/>
      </dsp:nvSpPr>
      <dsp:spPr>
        <a:xfrm>
          <a:off x="196" y="862697"/>
          <a:ext cx="2372171" cy="28466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34318" tIns="0" rIns="234318" bIns="330200" numCol="1" spcCol="1270" anchor="t" anchorCtr="0">
          <a:noAutofit/>
        </a:bodyPr>
        <a:lstStyle/>
        <a:p>
          <a:pPr lvl="0" algn="l" defTabSz="755650">
            <a:lnSpc>
              <a:spcPct val="90000"/>
            </a:lnSpc>
            <a:spcBef>
              <a:spcPct val="0"/>
            </a:spcBef>
            <a:spcAft>
              <a:spcPct val="35000"/>
            </a:spcAft>
          </a:pPr>
          <a:r>
            <a:rPr lang="en-US" sz="1700" kern="1200" dirty="0" smtClean="0"/>
            <a:t>Review relevant APTA history 	</a:t>
          </a:r>
          <a:endParaRPr lang="en-US" sz="1700" kern="1200" dirty="0"/>
        </a:p>
      </dsp:txBody>
      <dsp:txXfrm>
        <a:off x="196" y="2001339"/>
        <a:ext cx="2372171" cy="1707963"/>
      </dsp:txXfrm>
    </dsp:sp>
    <dsp:sp modelId="{F55259A2-F679-4C37-A9B6-944AD3B2D257}">
      <dsp:nvSpPr>
        <dsp:cNvPr id="0" name=""/>
        <dsp:cNvSpPr/>
      </dsp:nvSpPr>
      <dsp:spPr>
        <a:xfrm>
          <a:off x="196" y="862697"/>
          <a:ext cx="2372171" cy="1138642"/>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34318" tIns="165100" rIns="234318" bIns="165100" numCol="1" spcCol="1270" anchor="ctr" anchorCtr="0">
          <a:noAutofit/>
        </a:bodyPr>
        <a:lstStyle/>
        <a:p>
          <a:pPr lvl="0" algn="l" defTabSz="2711450">
            <a:lnSpc>
              <a:spcPct val="90000"/>
            </a:lnSpc>
            <a:spcBef>
              <a:spcPct val="0"/>
            </a:spcBef>
            <a:spcAft>
              <a:spcPct val="35000"/>
            </a:spcAft>
          </a:pPr>
          <a:r>
            <a:rPr lang="en-US" sz="6100" kern="1200" dirty="0"/>
            <a:t>01</a:t>
          </a:r>
        </a:p>
      </dsp:txBody>
      <dsp:txXfrm>
        <a:off x="196" y="862697"/>
        <a:ext cx="2372171" cy="1138642"/>
      </dsp:txXfrm>
    </dsp:sp>
    <dsp:sp modelId="{7A4E71A2-33C6-40F4-849C-381EF267F92A}">
      <dsp:nvSpPr>
        <dsp:cNvPr id="0" name=""/>
        <dsp:cNvSpPr/>
      </dsp:nvSpPr>
      <dsp:spPr>
        <a:xfrm>
          <a:off x="2562141" y="862697"/>
          <a:ext cx="2372171" cy="28466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34318" tIns="0" rIns="234318" bIns="330200" numCol="1" spcCol="1270" anchor="t" anchorCtr="0">
          <a:noAutofit/>
        </a:bodyPr>
        <a:lstStyle/>
        <a:p>
          <a:pPr lvl="0" algn="l" defTabSz="755650">
            <a:lnSpc>
              <a:spcPct val="90000"/>
            </a:lnSpc>
            <a:spcBef>
              <a:spcPct val="0"/>
            </a:spcBef>
            <a:spcAft>
              <a:spcPct val="35000"/>
            </a:spcAft>
          </a:pPr>
          <a:r>
            <a:rPr lang="en-US" sz="1700" kern="1200" dirty="0" smtClean="0"/>
            <a:t>Discuss APTA’s Centennial Year</a:t>
          </a:r>
        </a:p>
      </dsp:txBody>
      <dsp:txXfrm>
        <a:off x="2562141" y="2001339"/>
        <a:ext cx="2372171" cy="1707963"/>
      </dsp:txXfrm>
    </dsp:sp>
    <dsp:sp modelId="{E60D0653-5E71-4DE9-8DD3-58771ADCD4BA}">
      <dsp:nvSpPr>
        <dsp:cNvPr id="0" name=""/>
        <dsp:cNvSpPr/>
      </dsp:nvSpPr>
      <dsp:spPr>
        <a:xfrm>
          <a:off x="2562141" y="862697"/>
          <a:ext cx="2372171" cy="1138642"/>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34318" tIns="165100" rIns="234318" bIns="165100" numCol="1" spcCol="1270" anchor="ctr" anchorCtr="0">
          <a:noAutofit/>
        </a:bodyPr>
        <a:lstStyle/>
        <a:p>
          <a:pPr lvl="0" algn="l" defTabSz="2711450">
            <a:lnSpc>
              <a:spcPct val="90000"/>
            </a:lnSpc>
            <a:spcBef>
              <a:spcPct val="0"/>
            </a:spcBef>
            <a:spcAft>
              <a:spcPct val="35000"/>
            </a:spcAft>
          </a:pPr>
          <a:r>
            <a:rPr lang="en-US" sz="6100" kern="1200" dirty="0"/>
            <a:t>02</a:t>
          </a:r>
        </a:p>
      </dsp:txBody>
      <dsp:txXfrm>
        <a:off x="2562141" y="862697"/>
        <a:ext cx="2372171" cy="1138642"/>
      </dsp:txXfrm>
    </dsp:sp>
    <dsp:sp modelId="{FAAA648F-BD34-4A15-B6F9-6FDBB58B246A}">
      <dsp:nvSpPr>
        <dsp:cNvPr id="0" name=""/>
        <dsp:cNvSpPr/>
      </dsp:nvSpPr>
      <dsp:spPr>
        <a:xfrm>
          <a:off x="5124086" y="862697"/>
          <a:ext cx="2372171" cy="28466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34318" tIns="0" rIns="234318" bIns="330200" numCol="1" spcCol="1270" anchor="t" anchorCtr="0">
          <a:noAutofit/>
        </a:bodyPr>
        <a:lstStyle/>
        <a:p>
          <a:pPr lvl="0" algn="l" defTabSz="755650">
            <a:lnSpc>
              <a:spcPct val="90000"/>
            </a:lnSpc>
            <a:spcBef>
              <a:spcPct val="0"/>
            </a:spcBef>
            <a:spcAft>
              <a:spcPct val="35000"/>
            </a:spcAft>
          </a:pPr>
          <a:r>
            <a:rPr lang="en-US" sz="1700" kern="1200" smtClean="0"/>
            <a:t>Discuss APTA </a:t>
          </a:r>
          <a:r>
            <a:rPr lang="en-US" sz="1700" kern="1200" dirty="0" smtClean="0"/>
            <a:t>&amp; Component resources for practice, education, and research</a:t>
          </a:r>
          <a:endParaRPr lang="en-US" sz="1700" kern="1200" dirty="0"/>
        </a:p>
      </dsp:txBody>
      <dsp:txXfrm>
        <a:off x="5124086" y="2001339"/>
        <a:ext cx="2372171" cy="1707963"/>
      </dsp:txXfrm>
    </dsp:sp>
    <dsp:sp modelId="{AA015EA0-0293-475A-9FA2-D7D623AB07C8}">
      <dsp:nvSpPr>
        <dsp:cNvPr id="0" name=""/>
        <dsp:cNvSpPr/>
      </dsp:nvSpPr>
      <dsp:spPr>
        <a:xfrm>
          <a:off x="5124086" y="862697"/>
          <a:ext cx="2372171" cy="1138642"/>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34318" tIns="165100" rIns="234318" bIns="165100" numCol="1" spcCol="1270" anchor="ctr" anchorCtr="0">
          <a:noAutofit/>
        </a:bodyPr>
        <a:lstStyle/>
        <a:p>
          <a:pPr lvl="0" algn="l" defTabSz="2711450">
            <a:lnSpc>
              <a:spcPct val="90000"/>
            </a:lnSpc>
            <a:spcBef>
              <a:spcPct val="0"/>
            </a:spcBef>
            <a:spcAft>
              <a:spcPct val="35000"/>
            </a:spcAft>
          </a:pPr>
          <a:r>
            <a:rPr lang="en-US" sz="6100" kern="1200" dirty="0"/>
            <a:t>03</a:t>
          </a:r>
        </a:p>
      </dsp:txBody>
      <dsp:txXfrm>
        <a:off x="5124086" y="862697"/>
        <a:ext cx="2372171" cy="1138642"/>
      </dsp:txXfrm>
    </dsp:sp>
    <dsp:sp modelId="{AC597059-ECD1-4416-9191-9E94A4E15B2F}">
      <dsp:nvSpPr>
        <dsp:cNvPr id="0" name=""/>
        <dsp:cNvSpPr/>
      </dsp:nvSpPr>
      <dsp:spPr>
        <a:xfrm>
          <a:off x="7686032" y="862697"/>
          <a:ext cx="2372171" cy="28466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34318" tIns="0" rIns="234318" bIns="330200" numCol="1" spcCol="1270" anchor="t" anchorCtr="0">
          <a:noAutofit/>
        </a:bodyPr>
        <a:lstStyle/>
        <a:p>
          <a:pPr lvl="0" algn="l" defTabSz="755650">
            <a:lnSpc>
              <a:spcPct val="90000"/>
            </a:lnSpc>
            <a:spcBef>
              <a:spcPct val="0"/>
            </a:spcBef>
            <a:spcAft>
              <a:spcPct val="35000"/>
            </a:spcAft>
          </a:pPr>
          <a:r>
            <a:rPr lang="en-US" sz="1700" kern="1200" dirty="0" smtClean="0"/>
            <a:t>Small Group Discussions on presented topics</a:t>
          </a:r>
          <a:endParaRPr lang="en-US" sz="1700" kern="1200" dirty="0"/>
        </a:p>
      </dsp:txBody>
      <dsp:txXfrm>
        <a:off x="7686032" y="2001339"/>
        <a:ext cx="2372171" cy="1707963"/>
      </dsp:txXfrm>
    </dsp:sp>
    <dsp:sp modelId="{DA05D813-957C-410B-9E7B-FC5A1CF4B91A}">
      <dsp:nvSpPr>
        <dsp:cNvPr id="0" name=""/>
        <dsp:cNvSpPr/>
      </dsp:nvSpPr>
      <dsp:spPr>
        <a:xfrm>
          <a:off x="7686032" y="862697"/>
          <a:ext cx="2372171" cy="1138642"/>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34318" tIns="165100" rIns="234318" bIns="165100" numCol="1" spcCol="1270" anchor="ctr" anchorCtr="0">
          <a:noAutofit/>
        </a:bodyPr>
        <a:lstStyle/>
        <a:p>
          <a:pPr lvl="0" algn="l" defTabSz="2711450">
            <a:lnSpc>
              <a:spcPct val="90000"/>
            </a:lnSpc>
            <a:spcBef>
              <a:spcPct val="0"/>
            </a:spcBef>
            <a:spcAft>
              <a:spcPct val="35000"/>
            </a:spcAft>
          </a:pPr>
          <a:endParaRPr lang="en-US" sz="6100" kern="1200" dirty="0"/>
        </a:p>
      </dsp:txBody>
      <dsp:txXfrm>
        <a:off x="7686032" y="862697"/>
        <a:ext cx="2372171" cy="1138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3342-8739-4106-96FC-56D1FB00AB07}">
      <dsp:nvSpPr>
        <dsp:cNvPr id="0" name=""/>
        <dsp:cNvSpPr/>
      </dsp:nvSpPr>
      <dsp:spPr>
        <a:xfrm>
          <a:off x="288540" y="2455163"/>
          <a:ext cx="2298501" cy="516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dirty="0"/>
            <a:t>2021 - Present</a:t>
          </a:r>
        </a:p>
      </dsp:txBody>
      <dsp:txXfrm>
        <a:off x="288540" y="2455163"/>
        <a:ext cx="2298501" cy="516636"/>
      </dsp:txXfrm>
    </dsp:sp>
    <dsp:sp modelId="{EDAA239B-1722-4252-B2FF-DB2AD14F6DA0}">
      <dsp:nvSpPr>
        <dsp:cNvPr id="0" name=""/>
        <dsp:cNvSpPr/>
      </dsp:nvSpPr>
      <dsp:spPr>
        <a:xfrm>
          <a:off x="0" y="2194560"/>
          <a:ext cx="10058399" cy="18288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8F2004-6842-4C83-85FD-B5B38733171A}">
      <dsp:nvSpPr>
        <dsp:cNvPr id="0" name=""/>
        <dsp:cNvSpPr/>
      </dsp:nvSpPr>
      <dsp:spPr>
        <a:xfrm>
          <a:off x="173615" y="779525"/>
          <a:ext cx="2528351" cy="63779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kern="1200" dirty="0"/>
            <a:t>Historical Context</a:t>
          </a:r>
        </a:p>
      </dsp:txBody>
      <dsp:txXfrm>
        <a:off x="173615" y="779525"/>
        <a:ext cx="2528351" cy="637794"/>
      </dsp:txXfrm>
    </dsp:sp>
    <dsp:sp modelId="{FF6C45F0-5A85-47FA-9175-4913DDA1556D}">
      <dsp:nvSpPr>
        <dsp:cNvPr id="0" name=""/>
        <dsp:cNvSpPr/>
      </dsp:nvSpPr>
      <dsp:spPr>
        <a:xfrm>
          <a:off x="1437791" y="1417320"/>
          <a:ext cx="0" cy="77724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904641F6-67CD-404C-A52E-467E464ACECD}">
      <dsp:nvSpPr>
        <dsp:cNvPr id="0" name=""/>
        <dsp:cNvSpPr/>
      </dsp:nvSpPr>
      <dsp:spPr>
        <a:xfrm>
          <a:off x="1725104" y="1600199"/>
          <a:ext cx="2298501" cy="516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889000">
            <a:lnSpc>
              <a:spcPct val="90000"/>
            </a:lnSpc>
            <a:spcBef>
              <a:spcPct val="0"/>
            </a:spcBef>
            <a:spcAft>
              <a:spcPct val="35000"/>
            </a:spcAft>
            <a:defRPr b="1"/>
          </a:pPr>
          <a:r>
            <a:rPr lang="en-US" sz="2000" kern="1200" dirty="0"/>
            <a:t>2015</a:t>
          </a:r>
        </a:p>
      </dsp:txBody>
      <dsp:txXfrm>
        <a:off x="1725104" y="1600199"/>
        <a:ext cx="2298501" cy="516636"/>
      </dsp:txXfrm>
    </dsp:sp>
    <dsp:sp modelId="{14066A0C-9E97-495B-B116-30BFF0F4728F}">
      <dsp:nvSpPr>
        <dsp:cNvPr id="0" name=""/>
        <dsp:cNvSpPr/>
      </dsp:nvSpPr>
      <dsp:spPr>
        <a:xfrm>
          <a:off x="1610178" y="3154680"/>
          <a:ext cx="2528351" cy="7175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kern="1200" dirty="0"/>
            <a:t>Excellence in PT Education Task Force</a:t>
          </a:r>
        </a:p>
      </dsp:txBody>
      <dsp:txXfrm>
        <a:off x="1610178" y="3154680"/>
        <a:ext cx="2528351" cy="717518"/>
      </dsp:txXfrm>
    </dsp:sp>
    <dsp:sp modelId="{F11E51B3-3358-4F15-A3C5-4EB35B50E7FB}">
      <dsp:nvSpPr>
        <dsp:cNvPr id="0" name=""/>
        <dsp:cNvSpPr/>
      </dsp:nvSpPr>
      <dsp:spPr>
        <a:xfrm>
          <a:off x="2874354" y="2377439"/>
          <a:ext cx="0" cy="77724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A9046C1F-969F-43C4-A82D-7B2E8995D05B}">
      <dsp:nvSpPr>
        <dsp:cNvPr id="0" name=""/>
        <dsp:cNvSpPr/>
      </dsp:nvSpPr>
      <dsp:spPr>
        <a:xfrm>
          <a:off x="1380641" y="2228849"/>
          <a:ext cx="114300" cy="11430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2E88B17-339E-4AE7-8112-9F6D19C71112}">
      <dsp:nvSpPr>
        <dsp:cNvPr id="0" name=""/>
        <dsp:cNvSpPr/>
      </dsp:nvSpPr>
      <dsp:spPr>
        <a:xfrm>
          <a:off x="2817204" y="2228849"/>
          <a:ext cx="114300" cy="11430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DB5AA99-ECA4-4CFC-B824-49460BBCB8B7}">
      <dsp:nvSpPr>
        <dsp:cNvPr id="0" name=""/>
        <dsp:cNvSpPr/>
      </dsp:nvSpPr>
      <dsp:spPr>
        <a:xfrm>
          <a:off x="3161667" y="2455163"/>
          <a:ext cx="2298501" cy="516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dirty="0"/>
            <a:t>2016</a:t>
          </a:r>
        </a:p>
      </dsp:txBody>
      <dsp:txXfrm>
        <a:off x="3161667" y="2455163"/>
        <a:ext cx="2298501" cy="516636"/>
      </dsp:txXfrm>
    </dsp:sp>
    <dsp:sp modelId="{F70FFC2E-5929-4E26-AC44-76D2487BF65C}">
      <dsp:nvSpPr>
        <dsp:cNvPr id="0" name=""/>
        <dsp:cNvSpPr/>
      </dsp:nvSpPr>
      <dsp:spPr>
        <a:xfrm>
          <a:off x="3046742" y="699801"/>
          <a:ext cx="2528351" cy="7175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kern="1200" dirty="0"/>
            <a:t>Work of the Education Leadership Partnership</a:t>
          </a:r>
        </a:p>
      </dsp:txBody>
      <dsp:txXfrm>
        <a:off x="3046742" y="699801"/>
        <a:ext cx="2528351" cy="717518"/>
      </dsp:txXfrm>
    </dsp:sp>
    <dsp:sp modelId="{4BF15903-E77A-462C-89D4-430531F82A91}">
      <dsp:nvSpPr>
        <dsp:cNvPr id="0" name=""/>
        <dsp:cNvSpPr/>
      </dsp:nvSpPr>
      <dsp:spPr>
        <a:xfrm>
          <a:off x="4310918" y="1417320"/>
          <a:ext cx="0" cy="77724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3CF0E82A-74D3-4202-8CF6-44F15850BDBC}">
      <dsp:nvSpPr>
        <dsp:cNvPr id="0" name=""/>
        <dsp:cNvSpPr/>
      </dsp:nvSpPr>
      <dsp:spPr>
        <a:xfrm>
          <a:off x="4598230" y="1600199"/>
          <a:ext cx="2298501" cy="516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889000">
            <a:lnSpc>
              <a:spcPct val="90000"/>
            </a:lnSpc>
            <a:spcBef>
              <a:spcPct val="0"/>
            </a:spcBef>
            <a:spcAft>
              <a:spcPct val="35000"/>
            </a:spcAft>
            <a:defRPr b="1"/>
          </a:pPr>
          <a:r>
            <a:rPr lang="en-US" sz="2000" kern="1200" dirty="0"/>
            <a:t>2017</a:t>
          </a:r>
        </a:p>
      </dsp:txBody>
      <dsp:txXfrm>
        <a:off x="4598230" y="1600199"/>
        <a:ext cx="2298501" cy="516636"/>
      </dsp:txXfrm>
    </dsp:sp>
    <dsp:sp modelId="{ADFE6766-94DB-4470-909D-F9281A15DB15}">
      <dsp:nvSpPr>
        <dsp:cNvPr id="0" name=""/>
        <dsp:cNvSpPr/>
      </dsp:nvSpPr>
      <dsp:spPr>
        <a:xfrm>
          <a:off x="4483305" y="3154680"/>
          <a:ext cx="2528351" cy="7175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kern="1200" dirty="0"/>
            <a:t>Best Practices in PT Clinical Education Task Force</a:t>
          </a:r>
        </a:p>
      </dsp:txBody>
      <dsp:txXfrm>
        <a:off x="4483305" y="3154680"/>
        <a:ext cx="2528351" cy="717518"/>
      </dsp:txXfrm>
    </dsp:sp>
    <dsp:sp modelId="{4C24E7F6-8151-4E52-AAD3-DE1E57A7285C}">
      <dsp:nvSpPr>
        <dsp:cNvPr id="0" name=""/>
        <dsp:cNvSpPr/>
      </dsp:nvSpPr>
      <dsp:spPr>
        <a:xfrm>
          <a:off x="5747481" y="2377439"/>
          <a:ext cx="0" cy="77724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2313B44D-E72A-4FEC-B0CB-5E9FCCA89512}">
      <dsp:nvSpPr>
        <dsp:cNvPr id="0" name=""/>
        <dsp:cNvSpPr/>
      </dsp:nvSpPr>
      <dsp:spPr>
        <a:xfrm>
          <a:off x="4253768" y="2228849"/>
          <a:ext cx="114300" cy="11430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C1C6BBB-7359-43FB-B281-5B7168302630}">
      <dsp:nvSpPr>
        <dsp:cNvPr id="0" name=""/>
        <dsp:cNvSpPr/>
      </dsp:nvSpPr>
      <dsp:spPr>
        <a:xfrm>
          <a:off x="5690331" y="2228849"/>
          <a:ext cx="114300" cy="11430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4BA8BFB-DF13-4793-91E7-51AFC1AD1192}">
      <dsp:nvSpPr>
        <dsp:cNvPr id="0" name=""/>
        <dsp:cNvSpPr/>
      </dsp:nvSpPr>
      <dsp:spPr>
        <a:xfrm>
          <a:off x="6034794" y="2455163"/>
          <a:ext cx="2298501" cy="516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dirty="0"/>
            <a:t>2017</a:t>
          </a:r>
        </a:p>
      </dsp:txBody>
      <dsp:txXfrm>
        <a:off x="6034794" y="2455163"/>
        <a:ext cx="2298501" cy="516636"/>
      </dsp:txXfrm>
    </dsp:sp>
    <dsp:sp modelId="{55F69C40-3139-4F67-AEF3-6FE914E5FB8C}">
      <dsp:nvSpPr>
        <dsp:cNvPr id="0" name=""/>
        <dsp:cNvSpPr/>
      </dsp:nvSpPr>
      <dsp:spPr>
        <a:xfrm>
          <a:off x="5919869" y="699801"/>
          <a:ext cx="2528351" cy="7175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kern="1200" dirty="0"/>
            <a:t>National Study on Excellence and Innovation in PTE</a:t>
          </a:r>
        </a:p>
      </dsp:txBody>
      <dsp:txXfrm>
        <a:off x="5919869" y="699801"/>
        <a:ext cx="2528351" cy="717518"/>
      </dsp:txXfrm>
    </dsp:sp>
    <dsp:sp modelId="{A8774C0E-8F12-4B69-AEEE-1A7296600961}">
      <dsp:nvSpPr>
        <dsp:cNvPr id="0" name=""/>
        <dsp:cNvSpPr/>
      </dsp:nvSpPr>
      <dsp:spPr>
        <a:xfrm>
          <a:off x="7184045" y="1417320"/>
          <a:ext cx="0" cy="77724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5663D797-47BB-4D0E-8757-E98843EE53BC}">
      <dsp:nvSpPr>
        <dsp:cNvPr id="0" name=""/>
        <dsp:cNvSpPr/>
      </dsp:nvSpPr>
      <dsp:spPr>
        <a:xfrm>
          <a:off x="7471357" y="1600199"/>
          <a:ext cx="2298501" cy="516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889000">
            <a:lnSpc>
              <a:spcPct val="90000"/>
            </a:lnSpc>
            <a:spcBef>
              <a:spcPct val="0"/>
            </a:spcBef>
            <a:spcAft>
              <a:spcPct val="35000"/>
            </a:spcAft>
            <a:defRPr b="1"/>
          </a:pPr>
          <a:r>
            <a:rPr lang="en-US" sz="2000" kern="1200" dirty="0"/>
            <a:t>2018</a:t>
          </a:r>
        </a:p>
      </dsp:txBody>
      <dsp:txXfrm>
        <a:off x="7471357" y="1600199"/>
        <a:ext cx="2298501" cy="516636"/>
      </dsp:txXfrm>
    </dsp:sp>
    <dsp:sp modelId="{CAE6DCB3-D0C4-4A5D-98A9-6FD2E4824A20}">
      <dsp:nvSpPr>
        <dsp:cNvPr id="0" name=""/>
        <dsp:cNvSpPr/>
      </dsp:nvSpPr>
      <dsp:spPr>
        <a:xfrm>
          <a:off x="7356432" y="3154680"/>
          <a:ext cx="2528351" cy="91682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lvl="0" algn="l" defTabSz="666750">
            <a:lnSpc>
              <a:spcPct val="90000"/>
            </a:lnSpc>
            <a:spcBef>
              <a:spcPct val="0"/>
            </a:spcBef>
            <a:spcAft>
              <a:spcPct val="35000"/>
            </a:spcAft>
          </a:pPr>
          <a:r>
            <a:rPr lang="en-US" sz="1500" kern="1200" dirty="0"/>
            <a:t>Education Leadership Partnership added scope and vision</a:t>
          </a:r>
        </a:p>
      </dsp:txBody>
      <dsp:txXfrm>
        <a:off x="7356432" y="3154680"/>
        <a:ext cx="2528351" cy="916828"/>
      </dsp:txXfrm>
    </dsp:sp>
    <dsp:sp modelId="{7871C149-0FE2-462C-AF09-DAD9C075FFCE}">
      <dsp:nvSpPr>
        <dsp:cNvPr id="0" name=""/>
        <dsp:cNvSpPr/>
      </dsp:nvSpPr>
      <dsp:spPr>
        <a:xfrm>
          <a:off x="8620608" y="2377439"/>
          <a:ext cx="0" cy="77724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11E87B8D-22EB-46A0-AAE9-2DDBFAD2E2CE}">
      <dsp:nvSpPr>
        <dsp:cNvPr id="0" name=""/>
        <dsp:cNvSpPr/>
      </dsp:nvSpPr>
      <dsp:spPr>
        <a:xfrm>
          <a:off x="7126895" y="2228849"/>
          <a:ext cx="114300" cy="11430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2D63B7C-B5FE-4B80-A52E-AFE40B3AE000}">
      <dsp:nvSpPr>
        <dsp:cNvPr id="0" name=""/>
        <dsp:cNvSpPr/>
      </dsp:nvSpPr>
      <dsp:spPr>
        <a:xfrm>
          <a:off x="8563458" y="2228849"/>
          <a:ext cx="114300" cy="11430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4T14:37:10.569"/>
    </inkml:context>
    <inkml:brush xml:id="br0">
      <inkml:brushProperty name="width" value="0.05" units="cm"/>
      <inkml:brushProperty name="height" value="0.05" units="cm"/>
    </inkml:brush>
  </inkml:definitions>
  <inkml:trace contextRef="#ctx0" brushRef="#br0">16 0 24575,'4'0'0,"-2"0"0,-11 1 0,6-1 0,-7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514B57-AC10-4E66-B055-1E08A06E223B}" type="datetimeFigureOut">
              <a:rPr lang="en-US" smtClean="0"/>
              <a:t>10/2/2021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EFB637-B57D-4560-B50F-19DE43BA0930}" type="slidenum">
              <a:rPr lang="en-US" smtClean="0"/>
              <a:t>‹#›</a:t>
            </a:fld>
            <a:endParaRPr lang="en-US"/>
          </a:p>
        </p:txBody>
      </p:sp>
    </p:spTree>
    <p:extLst>
      <p:ext uri="{BB962C8B-B14F-4D97-AF65-F5344CB8AC3E}">
        <p14:creationId xmlns:p14="http://schemas.microsoft.com/office/powerpoint/2010/main" val="2300642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youtu.be/u09PGal02Cc"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welcome to the OPTA LEAP</a:t>
            </a:r>
            <a:r>
              <a:rPr lang="en-US" baseline="0" dirty="0"/>
              <a:t> Conference.</a:t>
            </a:r>
          </a:p>
          <a:p>
            <a:r>
              <a:rPr lang="en-US" baseline="0" dirty="0"/>
              <a:t>I’m Susan Appling and I’m here to talk with you today about APTA’s Centennial.</a:t>
            </a:r>
          </a:p>
          <a:p>
            <a:r>
              <a:rPr lang="en-US" baseline="0" dirty="0"/>
              <a:t>I have served as the Centennial Steering Committee chair for the past 4 years and I’m happy to tell you about all that has and is going on.</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1</a:t>
            </a:fld>
            <a:endParaRPr lang="en-US" dirty="0"/>
          </a:p>
        </p:txBody>
      </p:sp>
    </p:spTree>
    <p:extLst>
      <p:ext uri="{BB962C8B-B14F-4D97-AF65-F5344CB8AC3E}">
        <p14:creationId xmlns:p14="http://schemas.microsoft.com/office/powerpoint/2010/main" val="1713190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Should I keep this? </a:t>
            </a: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68CF18-DBBD-42CE-9882-0D8809E097C4}" type="slidenum">
              <a:rPr lang="en-US" altLang="en-US" smtClean="0">
                <a:latin typeface="Calibri" panose="020F0502020204030204" pitchFamily="34" charset="0"/>
              </a:rPr>
              <a:pPr/>
              <a:t>2</a:t>
            </a:fld>
            <a:endParaRPr lang="en-US" altLang="en-US" dirty="0" smtClean="0">
              <a:latin typeface="Calibri" panose="020F0502020204030204" pitchFamily="34" charset="0"/>
            </a:endParaRPr>
          </a:p>
        </p:txBody>
      </p:sp>
    </p:spTree>
    <p:extLst>
      <p:ext uri="{BB962C8B-B14F-4D97-AF65-F5344CB8AC3E}">
        <p14:creationId xmlns:p14="http://schemas.microsoft.com/office/powerpoint/2010/main" val="3859530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EFB637-B57D-4560-B50F-19DE43BA0930}" type="slidenum">
              <a:rPr lang="en-US" smtClean="0"/>
              <a:t>3</a:t>
            </a:fld>
            <a:endParaRPr lang="en-US" dirty="0"/>
          </a:p>
        </p:txBody>
      </p:sp>
    </p:spTree>
    <p:extLst>
      <p:ext uri="{BB962C8B-B14F-4D97-AF65-F5344CB8AC3E}">
        <p14:creationId xmlns:p14="http://schemas.microsoft.com/office/powerpoint/2010/main" val="604662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4</a:t>
            </a:fld>
            <a:endParaRPr lang="en-US"/>
          </a:p>
        </p:txBody>
      </p:sp>
    </p:spTree>
    <p:extLst>
      <p:ext uri="{BB962C8B-B14F-4D97-AF65-F5344CB8AC3E}">
        <p14:creationId xmlns:p14="http://schemas.microsoft.com/office/powerpoint/2010/main" val="1011517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0000" lnSpcReduction="20000"/>
          </a:bodyPr>
          <a:lstStyle/>
          <a:p>
            <a:pPr>
              <a:defRPr/>
            </a:pPr>
            <a:r>
              <a:rPr lang="en-US" dirty="0" smtClean="0"/>
              <a:t>Mary McMillan, having been trained in Liverpool and London worked in physical therapy and massage, first worked in Liverpool in 1910.</a:t>
            </a:r>
          </a:p>
          <a:p>
            <a:pPr>
              <a:defRPr/>
            </a:pPr>
            <a:r>
              <a:rPr lang="en-US" dirty="0" smtClean="0"/>
              <a:t>In 1914, the Great War broke out. Mary returned to the US and took a position at the Children’s Hospital in Portland, MN. She taught others in medical gymnastics and massage. The first major polio epidemic happened in 1916 and she helped train people to treat those affected.</a:t>
            </a:r>
          </a:p>
          <a:p>
            <a:pPr>
              <a:defRPr/>
            </a:pPr>
            <a:r>
              <a:rPr lang="en-US" dirty="0" smtClean="0"/>
              <a:t>In </a:t>
            </a:r>
            <a:r>
              <a:rPr lang="en-US" b="1" dirty="0" smtClean="0"/>
              <a:t>September 1917 that the Army establish a physical therapy training course at the Soldiers' Home, Washington, D.C., </a:t>
            </a:r>
            <a:r>
              <a:rPr lang="en-US" dirty="0" smtClean="0">
                <a:solidFill>
                  <a:schemeClr val="tx1">
                    <a:lumMod val="95000"/>
                    <a:lumOff val="5000"/>
                  </a:schemeClr>
                </a:solidFill>
              </a:rPr>
              <a:t>for both physical therapists and enlisted men</a:t>
            </a:r>
            <a:r>
              <a:rPr lang="en-US" dirty="0" smtClean="0"/>
              <a:t>. The plan began to materialize in 1918.</a:t>
            </a:r>
          </a:p>
          <a:p>
            <a:pPr>
              <a:defRPr/>
            </a:pPr>
            <a:r>
              <a:rPr lang="en-US" dirty="0" smtClean="0"/>
              <a:t>In 1918, Mary McMillan was sworn in as the first Reconstruction Aide, as a member of the US Army Medical Corp and was stationed at Walter Reed General Hospital. Marguerite Sanderson was the </a:t>
            </a:r>
            <a:r>
              <a:rPr lang="en-US" dirty="0" err="1" smtClean="0"/>
              <a:t>Syupervisor</a:t>
            </a:r>
            <a:r>
              <a:rPr lang="en-US" dirty="0" smtClean="0"/>
              <a:t> of the Reconstruction Aides, and Mary McMillan would manage the operations at the hospital.</a:t>
            </a:r>
          </a:p>
          <a:p>
            <a:pPr>
              <a:defRPr/>
            </a:pPr>
            <a:r>
              <a:rPr lang="en-US" dirty="0" smtClean="0"/>
              <a:t>June 6, 1918, the first reconstruction aides were sent to Europe to begin their work for those wounded on the battlefield. As the number of wounded grew, along with the need for more reconstruction aides, 40 Reconstruction Hospitals were ordered to be built around the country in 1918. In addition, the number of schools for “war reconstruction aides” grew to 14 and Mary was granted leave from Walter Reed to became the Director of Reconstruction Aides at Reed College in Portland, OR.</a:t>
            </a:r>
          </a:p>
          <a:p>
            <a:pPr>
              <a:defRPr/>
            </a:pPr>
            <a:endParaRPr lang="en-US" dirty="0" smtClean="0"/>
          </a:p>
          <a:p>
            <a:pPr>
              <a:defRPr/>
            </a:pPr>
            <a:r>
              <a:rPr lang="en-US" dirty="0" smtClean="0"/>
              <a:t>Since the training of physical therapists had never before been attempted in this country, The Surgeon General invited several prominent educators to a conference in his office to discuss the problem which confronted him. As a result of this conference, an appeal was made to physical education schools to cooperate in establishing short intensive emergency physical therapy training programs. </a:t>
            </a:r>
            <a:r>
              <a:rPr lang="en-US" b="1" dirty="0" smtClean="0"/>
              <a:t>Early in 1918, The Surgeon General approved the outlines and plans submitted by the schools which were willing to undertake this training. In April, emergency physical therapy courses were initiated at the following institutions: American School of Physical Education, Boston, Mass.; Boston School of Physical Education, Boston, Mass.; Prose Normal School of Gymnastics, Boston, Mass.; New Haven Normal School of Gymnastics, New Haven, Conn.; Normal School of Physical Education, Battle Creek, Mich.; and Reed College, Portland, </a:t>
            </a:r>
            <a:r>
              <a:rPr lang="en-US" b="1" dirty="0" err="1" smtClean="0"/>
              <a:t>Oreg</a:t>
            </a:r>
            <a:r>
              <a:rPr lang="en-US" b="1" dirty="0" smtClean="0"/>
              <a:t>.</a:t>
            </a:r>
          </a:p>
          <a:p>
            <a:pPr>
              <a:defRPr/>
            </a:pPr>
            <a:r>
              <a:rPr lang="en-US" b="1" dirty="0" smtClean="0"/>
              <a:t>The largest enrollment was at Reed College where 200 students representing 72 universities or colleges and 31 states attended the second course.8 In June 1918, at the urgent request of the president of Reed College, The Surgeon General granted Miss McMillan leave of absence from Walter Reed General Hospital to accept the position of director</a:t>
            </a:r>
          </a:p>
          <a:p>
            <a:pPr>
              <a:defRPr/>
            </a:pPr>
            <a:endParaRPr lang="en-US" dirty="0" smtClean="0"/>
          </a:p>
          <a:p>
            <a:pPr>
              <a:defRPr/>
            </a:pPr>
            <a:r>
              <a:rPr lang="en-US" dirty="0" smtClean="0"/>
              <a:t>By 1919, 45 </a:t>
            </a:r>
            <a:r>
              <a:rPr lang="en-US" dirty="0" err="1" smtClean="0"/>
              <a:t>hospitalsthrought</a:t>
            </a:r>
            <a:r>
              <a:rPr lang="en-US" dirty="0" smtClean="0"/>
              <a:t> the US had physiotherapy facilities and employed over 700 Reconstruction Aides.</a:t>
            </a:r>
          </a:p>
          <a:p>
            <a:pPr>
              <a:defRPr/>
            </a:pPr>
            <a:r>
              <a:rPr lang="en-US" dirty="0" smtClean="0"/>
              <a:t>In 1920, Reconstruction Aides became physical therapists. That same year, Mary resigned from the US Army. </a:t>
            </a:r>
          </a:p>
          <a:p>
            <a:pPr>
              <a:defRPr/>
            </a:pPr>
            <a:r>
              <a:rPr lang="en-US" dirty="0" smtClean="0"/>
              <a:t>Mary McMillan is considered the “Mother of Physical Therapy.” </a:t>
            </a:r>
          </a:p>
          <a:p>
            <a:pPr>
              <a:defRPr/>
            </a:pPr>
            <a:endParaRPr lang="en-US"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6AA005-D5C8-43DE-BE17-B89C656E9ABE}" type="slidenum">
              <a:rPr lang="en-US" altLang="en-US" smtClean="0">
                <a:latin typeface="Calibri" panose="020F0502020204030204" pitchFamily="34" charset="0"/>
              </a:rPr>
              <a:pPr/>
              <a:t>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022530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a:defRPr/>
            </a:pPr>
            <a:r>
              <a:rPr lang="en-US" dirty="0" smtClean="0"/>
              <a:t>Most of you have likely heard the story of the beginning of APTA. A group a women, led by Mary MacMillan gathered at Keen’s Chophouse in New York City. </a:t>
            </a:r>
          </a:p>
          <a:p>
            <a:pPr>
              <a:defRPr/>
            </a:pPr>
            <a:r>
              <a:rPr lang="en-US" dirty="0" smtClean="0"/>
              <a:t>There were about 30 aides, as well as about 5 physicians who had served in the Army or Navy.</a:t>
            </a:r>
          </a:p>
          <a:p>
            <a:pPr>
              <a:defRPr/>
            </a:pPr>
            <a:r>
              <a:rPr lang="en-US" dirty="0" smtClean="0"/>
              <a:t>WWI had just ended</a:t>
            </a:r>
          </a:p>
          <a:p>
            <a:pPr>
              <a:defRPr/>
            </a:pPr>
            <a:r>
              <a:rPr lang="en-US" dirty="0" smtClean="0"/>
              <a:t>Throughout the war, reconstruction aides, the predecessors to PTs, worked to do their part, treating the casualties of war and getting soldiers back on their feet. These strong women had proven their value as medical professionals – war heroes – and shown that those who would eventually be known as physical therapists had a major role to play in the future of America’s health.</a:t>
            </a:r>
          </a:p>
          <a:p>
            <a:pPr>
              <a:defRPr/>
            </a:pPr>
            <a:r>
              <a:rPr lang="en-US" b="1" dirty="0" smtClean="0"/>
              <a:t>Once the war was over </a:t>
            </a:r>
            <a:r>
              <a:rPr lang="en-US" dirty="0" smtClean="0"/>
              <a:t>the reconstruction aide program at Walter Reed General Hospital was to be dismantled. Mary McMillan and her colleagues wanted to build on the momentum of the war, preserve the resources that had been developed, and ensure that the core group of people was maintained. To do that, they formed the American Women’s Physical Therapeutic Association. (AWPTA). Inviting some 800 candidates, 120 women joined the AWPTA. A year later, the association changed it’s name to the </a:t>
            </a:r>
            <a:r>
              <a:rPr lang="en-US" b="1" dirty="0" smtClean="0"/>
              <a:t>American Physiotherapy Association.</a:t>
            </a:r>
            <a:endParaRPr lang="en-US" dirty="0" smtClean="0"/>
          </a:p>
          <a:p>
            <a:pPr>
              <a:defRPr/>
            </a:pPr>
            <a:endParaRPr lang="en-US" dirty="0" smtClean="0"/>
          </a:p>
          <a:p>
            <a:pPr>
              <a:defRPr/>
            </a:pPr>
            <a:r>
              <a:rPr lang="en-US" dirty="0" smtClean="0"/>
              <a:t>Mary McMillan was the first president of the organization. Because of her work with the Army, and her teaching physical therapy, especially in the early days during the war, and as the first president, Mary McMillan is known as the “</a:t>
            </a:r>
            <a:r>
              <a:rPr lang="en-US" b="1" dirty="0" smtClean="0"/>
              <a:t>Mother of Physical Therapy”</a:t>
            </a:r>
            <a:endParaRPr lang="en-US" b="1"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C9FE01-9B68-4E86-B417-A1567FDF163F}" type="slidenum">
              <a:rPr lang="en-US" altLang="en-US" smtClean="0">
                <a:latin typeface="Calibri" panose="020F0502020204030204" pitchFamily="34" charset="0"/>
              </a:rPr>
              <a:pPr/>
              <a:t>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71644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After the war, physical therapist worked in hospitals, with veterans, children, and those injured in industrial accidents. Polio continued to rage in the country and physical therapists were there.</a:t>
            </a:r>
          </a:p>
          <a:p>
            <a:r>
              <a:rPr lang="en-US" altLang="en-US" smtClean="0"/>
              <a:t>In 1921, VP Franklin Delano Roosevelt was diagnoses with polio and sought treatment at Warm Springs, GA</a:t>
            </a:r>
          </a:p>
          <a:p>
            <a:endParaRPr lang="en-US" altLang="en-US" smtClean="0"/>
          </a:p>
          <a:p>
            <a:r>
              <a:rPr lang="en-US" altLang="en-US" smtClean="0"/>
              <a:t>Physical therapists practiced in hospitals, clinics, and also provided home care for those with polio</a:t>
            </a:r>
          </a:p>
          <a:p>
            <a:endParaRPr lang="en-US" alt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4EB075-504A-416D-9C73-BD96EE066218}" type="slidenum">
              <a:rPr lang="en-US" altLang="en-US" smtClean="0">
                <a:latin typeface="Calibri" panose="020F0502020204030204" pitchFamily="34" charset="0"/>
              </a:rPr>
              <a:pPr/>
              <a:t>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928504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NYU BS 1927</a:t>
            </a:r>
          </a:p>
          <a:p>
            <a:r>
              <a:rPr lang="en-US" altLang="en-US" smtClean="0"/>
              <a:t>Accreditation 1928</a:t>
            </a:r>
          </a:p>
          <a:p>
            <a:r>
              <a:rPr lang="en-US" altLang="en-US" smtClean="0"/>
              <a:t>1940s</a:t>
            </a:r>
          </a:p>
          <a:p>
            <a:pPr lvl="1"/>
            <a:r>
              <a:rPr lang="en-US" altLang="en-US" smtClean="0"/>
              <a:t>Membership grew to over 1000</a:t>
            </a:r>
          </a:p>
          <a:p>
            <a:pPr lvl="1"/>
            <a:r>
              <a:rPr lang="en-US" altLang="en-US" smtClean="0"/>
              <a:t>Worthingham served 5 years as president</a:t>
            </a:r>
          </a:p>
          <a:p>
            <a:pPr lvl="1"/>
            <a:r>
              <a:rPr lang="en-US" altLang="en-US" smtClean="0"/>
              <a:t>World War II and reactivation of physical therapists in uniform, and were recognized as part of Army Medical Department</a:t>
            </a:r>
          </a:p>
          <a:p>
            <a:r>
              <a:rPr lang="en-US" altLang="en-US" smtClean="0"/>
              <a:t>orld War II was raging and there was a continuing need to quickly increase the number of trained physical therapists to meet the demands of war. The success of Emma Vogel’s 1941 War Emergency Training Course of WW II led to the launch of several more across the country, among them the Special Women’s Medical Service Corps Program for African-Americans at Fort Huachuca, Arizona, which was set up in 1943. The physical therapists who came out of that program were subsequently posted to the 944-bed station hospital there or to other smaller hospitals overseas.</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FF7268-6C0D-4145-A8F8-283B6612EE40}" type="slidenum">
              <a:rPr lang="en-US" altLang="en-US" smtClean="0">
                <a:latin typeface="Calibri" panose="020F0502020204030204" pitchFamily="34" charset="0"/>
              </a:rPr>
              <a:pPr/>
              <a:t>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936666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NYU BS 1927</a:t>
            </a:r>
          </a:p>
          <a:p>
            <a:r>
              <a:rPr lang="en-US" altLang="en-US" smtClean="0"/>
              <a:t>Accreditation 1928</a:t>
            </a:r>
          </a:p>
          <a:p>
            <a:r>
              <a:rPr lang="en-US" altLang="en-US" smtClean="0"/>
              <a:t>1940s</a:t>
            </a:r>
          </a:p>
          <a:p>
            <a:pPr lvl="1"/>
            <a:r>
              <a:rPr lang="en-US" altLang="en-US" smtClean="0"/>
              <a:t>Membership grew to over 1000</a:t>
            </a:r>
          </a:p>
          <a:p>
            <a:pPr lvl="1"/>
            <a:r>
              <a:rPr lang="en-US" altLang="en-US" smtClean="0"/>
              <a:t>Worthingham served 5 years as president</a:t>
            </a:r>
          </a:p>
          <a:p>
            <a:pPr lvl="1"/>
            <a:r>
              <a:rPr lang="en-US" altLang="en-US" smtClean="0"/>
              <a:t>World War II and reactivation of physical therapists in uniform, and were recognized as part of Army Medical Department</a:t>
            </a:r>
          </a:p>
          <a:p>
            <a:r>
              <a:rPr lang="en-US" altLang="en-US" smtClean="0"/>
              <a:t>orld War II was raging and there was a continuing need to quickly increase the number of trained physical therapists to meet the demands of war. The success of Emma Vogel’s 1941 War Emergency Training Course of WW II led to the launch of several more across the country, among them the Special Women’s Medical Service Corps Program for African-Americans at Fort Huachuca, Arizona, which was set up in 1943. The physical therapists who came out of that program were subsequently posted to the 944-bed station hospital there or to other smaller hospitals overseas.</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E10994-8AE3-4F54-8575-049CEAC9EB44}" type="slidenum">
              <a:rPr lang="en-US" altLang="en-US" smtClean="0">
                <a:latin typeface="Calibri" panose="020F0502020204030204" pitchFamily="34" charset="0"/>
              </a:rPr>
              <a:pPr/>
              <a:t>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695921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7500" lnSpcReduction="20000"/>
          </a:bodyPr>
          <a:lstStyle/>
          <a:p>
            <a:pPr>
              <a:defRPr/>
            </a:pPr>
            <a:r>
              <a:rPr lang="en-US" dirty="0" err="1" smtClean="0"/>
              <a:t>ongress</a:t>
            </a:r>
            <a:r>
              <a:rPr lang="en-US" dirty="0" smtClean="0"/>
              <a:t> had just passed a law establishing the Women’s Medical Specialist Corps (WMSC) within the U.S. Army in 1947. Major Emma E. Vogel was chief officer of the corps and promoted to the rank of colonel. This law provided for the first time full military recognition for women physical therapists serving in the armed services. Vogel’s all-women command had scarcely adjusted to its new status when the United States found itself once again at war, this time in Korea. And, as with the last two world wars, the military services were woefully short on PTs, with less than 300 in service to care for an army that, when fully mobilized, totaled 1.5 million men. Combat in Korea was fierce, and casualties were heavy. Several members of the WMSC were recognized for exceptional service during the war, </a:t>
            </a:r>
          </a:p>
          <a:p>
            <a:pPr>
              <a:defRPr/>
            </a:pPr>
            <a:endParaRPr lang="en-US" dirty="0" smtClean="0"/>
          </a:p>
          <a:p>
            <a:pPr>
              <a:defRPr/>
            </a:pPr>
            <a:r>
              <a:rPr lang="en-US" dirty="0" smtClean="0"/>
              <a:t>The World Confederation for Physical Therapy held its first formal meeting in Copenhagen. Mildred Elson, APTA’s first executive director, was elected to serve as WCPT’s first president. Five years later, in 1956, APTA would cohost the second WCPT World Congress in New York City, where Elson would be one of the dignitaries on hand as WCPT honored Jonas Salk for the introduction of his widely acclaimed Salk vaccine for polio the previous year.</a:t>
            </a:r>
          </a:p>
          <a:p>
            <a:pPr>
              <a:defRPr/>
            </a:pPr>
            <a:r>
              <a:rPr lang="en-US" dirty="0" smtClean="0"/>
              <a:t>Over the years there had been many articles in Physical Therapy Review about physical therapists providing better scientific data on their work, one of the hallmarks of a true profession. A few members obliged with worthy contributions to the research literature. Among the more impressive works were Margaret Moore’s three-part “Goniometric Measurements” (1949) and Marian Williams’ comprehensive “Manual Muscle Testing, Development and Current Use” (1956), both of which appeared in the Review. But, as a rule, physical therapists were too busy practicing their profession to find the time and funds needed to undertake and record well-documented studies.</a:t>
            </a:r>
          </a:p>
          <a:p>
            <a:pPr>
              <a:defRPr/>
            </a:pPr>
            <a:r>
              <a:rPr lang="en-US" dirty="0" smtClean="0"/>
              <a:t>In 1955, E. Jane Carlin, speaker of the House, and Mildred O. Elson, APTA’s executive director, brought before the House of Delegates the idea of establishing an internal fund to foster scientific, literary, and educational projects in physical therapy. After lengthy discussions, the House gave the proposal an enthusiastic go-ahead, and in 1957 the Physical Therapy Fund was established. The fund was incorporated as a separate entity under the laws of the state of New York, with APTA as sponsoring agent. By April 17, 1957, 431 contributors — including Mary McMillan — had donated a total of $5,889.75 to the fund. Contributions ranged from $1 to $1,000. By the end of 1957, the fund had met all the legal requirements to be a tax-exempt nonprofit corporation.</a:t>
            </a:r>
          </a:p>
          <a:p>
            <a:pPr>
              <a:defRPr/>
            </a:pPr>
            <a:endParaRPr lang="en-US" dirty="0" smtClean="0"/>
          </a:p>
          <a:p>
            <a:pPr>
              <a:defRPr/>
            </a:pPr>
            <a:r>
              <a:rPr lang="en-US" dirty="0" smtClean="0"/>
              <a:t>PT Fund precursor to FPTR</a:t>
            </a:r>
          </a:p>
          <a:p>
            <a:pPr>
              <a:defRPr/>
            </a:pPr>
            <a:endParaRPr lang="en-US" dirty="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1FC303-CEF4-4EAA-954E-AEBE0C7736ED}" type="slidenum">
              <a:rPr lang="en-US" altLang="en-US" smtClean="0">
                <a:latin typeface="Calibri" panose="020F0502020204030204" pitchFamily="34" charset="0"/>
              </a:rPr>
              <a:pPr/>
              <a:t>10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04619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7500" lnSpcReduction="20000"/>
          </a:bodyPr>
          <a:lstStyle/>
          <a:p>
            <a:pPr marL="171450" indent="-171450">
              <a:buFont typeface="Arial" panose="020B0604020202020204" pitchFamily="34" charset="0"/>
              <a:buChar char="•"/>
              <a:defRPr/>
            </a:pPr>
            <a:r>
              <a:rPr lang="en-US" dirty="0" smtClean="0"/>
              <a:t>Mary McMillan died in 1959.</a:t>
            </a:r>
          </a:p>
          <a:p>
            <a:pPr marL="171450" indent="-171450">
              <a:buFont typeface="Arial" panose="020B0604020202020204" pitchFamily="34" charset="0"/>
              <a:buChar char="•"/>
              <a:defRPr/>
            </a:pPr>
            <a:r>
              <a:rPr lang="en-US" dirty="0" smtClean="0"/>
              <a:t>The earliest and most prestigious recognition offered by APTA for achievement is the Mary McMillan Lecture Award, which was established in 1962 by the Board of Directors in memory of the association’s beloved first president and physical therapy trailblazer. Mildred O. Elson delivered the first lecture in 1964, and Helen J. </a:t>
            </a:r>
            <a:r>
              <a:rPr lang="en-US" dirty="0" err="1" smtClean="0"/>
              <a:t>Hislop</a:t>
            </a:r>
            <a:r>
              <a:rPr lang="en-US" dirty="0" smtClean="0"/>
              <a:t>, editor of Physical Therapy, turned Elson’s memorable remarks, “The Legacy of Mary McMillan,” into a booklet that was broadly used in schools and clinics to introduce students to the history of the profession.</a:t>
            </a:r>
          </a:p>
          <a:p>
            <a:pPr marL="171450" indent="-171450">
              <a:buFont typeface="Arial" panose="020B0604020202020204" pitchFamily="34" charset="0"/>
              <a:buChar char="•"/>
              <a:defRPr/>
            </a:pPr>
            <a:r>
              <a:rPr lang="en-US" dirty="0" smtClean="0"/>
              <a:t>Among the many initiatives launched during Lyndon Johnson’s presidency, none had a greater impact on physical therapists than enactment in 1965 of the Medicare and Medicaid programs. Medicare (which was appended to the 1935 Social Security Act as Title XVIII) provided federal funding for many of the medical costs of older Americans and the disabled. It overcame deeply entrenched resistance to what had been perceived as “socialized medicine” by making benefits available to everyone over 65 regardless of financial need; by linking payments to the existing private insurance system; and by allowing patients to choose their medical providers in the open market. Medicaid extended the insurance concept to recipients of all ages and was administered by the states with a combination of federal and state funding.</a:t>
            </a:r>
          </a:p>
          <a:p>
            <a:pPr marL="171450" indent="-171450">
              <a:buFont typeface="Arial" panose="020B0604020202020204" pitchFamily="34" charset="0"/>
              <a:buChar char="•"/>
              <a:defRPr/>
            </a:pPr>
            <a:r>
              <a:rPr lang="en-US" dirty="0" smtClean="0"/>
              <a:t>The effects of the two programs were far-reaching. Many millions of people previously receiving little or no health care suddenly gained access, with the result that the market, and the need for skilled personnel in virtually every sector of health care expanded dramatically. As Catherine Worthingham noted at a symposium at the 1964 Annual Conference in Denver, “The dilemma with which physical therapy is faced is that there are not enough physical therapists to perform the [current] essential physical therapy services.” With national insurance legislation on the verge of going into effect, she warned, the problem might well become so severe that others could decide to solve it for them if physical therapists persisted in “playing ostrich with their collective heads in the sand.”</a:t>
            </a:r>
          </a:p>
          <a:p>
            <a:pPr marL="171450" indent="-171450">
              <a:buFont typeface="Arial" panose="020B0604020202020204" pitchFamily="34" charset="0"/>
              <a:buChar char="•"/>
              <a:defRPr/>
            </a:pPr>
            <a:r>
              <a:rPr lang="en-US" dirty="0" smtClean="0"/>
              <a:t>Of note, Medicare as initially enacted contained no provisions for covering the services of physical therapists in independent practice. Beginning in 1966, two members of Section on Self-Employed, Clem G. </a:t>
            </a:r>
            <a:r>
              <a:rPr lang="en-US" dirty="0" err="1" smtClean="0"/>
              <a:t>Eischen</a:t>
            </a:r>
            <a:r>
              <a:rPr lang="en-US" dirty="0" smtClean="0"/>
              <a:t> and John Pellow, led the charge to have the services of private practice PTs included. Congress passed new legislation before the end of 1967, and as a result of the profession’s efforts the Medicare and Medicaid included the services of private practitioners. What’s more, as the decade closed the reimbursement limit of $100 was raised to $500, an astonishing change of heart on the part of congressional watchdogs.</a:t>
            </a:r>
          </a:p>
          <a:p>
            <a:pPr marL="171450" indent="-171450">
              <a:buFont typeface="Arial" panose="020B0604020202020204" pitchFamily="34" charset="0"/>
              <a:buChar char="•"/>
              <a:defRPr/>
            </a:pPr>
            <a:endParaRPr lang="en-US" dirty="0" smtClean="0"/>
          </a:p>
          <a:p>
            <a:pPr marL="171450" indent="-171450">
              <a:buFont typeface="Arial" panose="020B0604020202020204" pitchFamily="34" charset="0"/>
              <a:buChar char="•"/>
              <a:defRPr/>
            </a:pPr>
            <a:r>
              <a:rPr lang="en-US" dirty="0" smtClean="0"/>
              <a:t>Howard--1975</a:t>
            </a:r>
          </a:p>
          <a:p>
            <a:pPr>
              <a:defRPr/>
            </a:pPr>
            <a:endParaRPr lang="en-US" dirty="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EDC4B88-F640-4F14-A47B-2715345D0218}" type="slidenum">
              <a:rPr lang="en-US" altLang="en-US" smtClean="0">
                <a:latin typeface="Calibri" panose="020F0502020204030204" pitchFamily="34" charset="0"/>
              </a:rPr>
              <a:pPr/>
              <a:t>11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690196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Add groundbreaking picture</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9488D0-D9A1-4032-A2E2-DC71D66482C1}" type="slidenum">
              <a:rPr lang="en-US" altLang="en-US" smtClean="0">
                <a:latin typeface="Calibri" panose="020F0502020204030204" pitchFamily="34" charset="0"/>
              </a:rPr>
              <a:pPr/>
              <a:t>13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019273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a:t>
            </a:r>
            <a:r>
              <a:rPr lang="en-US" baseline="0" dirty="0"/>
              <a:t> APTA Founder’s Day, January 15</a:t>
            </a:r>
            <a:r>
              <a:rPr lang="en-US" baseline="30000" dirty="0"/>
              <a:t>th</a:t>
            </a:r>
            <a:r>
              <a:rPr lang="en-US" baseline="0" dirty="0"/>
              <a:t>, APTA kicked off it’s 100</a:t>
            </a:r>
            <a:r>
              <a:rPr lang="en-US" baseline="30000" dirty="0"/>
              <a:t>th</a:t>
            </a:r>
            <a:r>
              <a:rPr lang="en-US" baseline="0" dirty="0"/>
              <a:t> birthday celebration.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started with the ribbon cutting for our new APTA home at 3030 Potomac in Alexandria, VA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On the dawn of our 100</a:t>
            </a:r>
            <a:r>
              <a:rPr lang="en-US" baseline="30000" dirty="0"/>
              <a:t>th</a:t>
            </a:r>
            <a:r>
              <a:rPr lang="en-US" baseline="0" dirty="0"/>
              <a:t> birthday, this picture of our new building was taken.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Here are pictures from the groundbreaking a couple of years ago and the ribbon cutting,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Video: APTA Centennial Center overview: </a:t>
            </a:r>
            <a:r>
              <a:rPr lang="en-US" dirty="0">
                <a:hlinkClick r:id="rId3"/>
              </a:rPr>
              <a:t>https://youtu.be/u09PGal02Cc</a:t>
            </a:r>
            <a:r>
              <a:rPr lang="en-US" dirty="0"/>
              <a:t> (2:26).</a:t>
            </a:r>
            <a:br>
              <a:rPr lang="en-US" dirty="0"/>
            </a:br>
            <a:r>
              <a:rPr lang="en-US" dirty="0"/>
              <a:t>Search “Ribbon Cutting” at apta.org to see the full Jan. 15 event.</a:t>
            </a:r>
          </a:p>
          <a:p>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17</a:t>
            </a:fld>
            <a:endParaRPr lang="en-US" dirty="0"/>
          </a:p>
        </p:txBody>
      </p:sp>
    </p:spTree>
    <p:extLst>
      <p:ext uri="{BB962C8B-B14F-4D97-AF65-F5344CB8AC3E}">
        <p14:creationId xmlns:p14="http://schemas.microsoft.com/office/powerpoint/2010/main" val="737835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that</a:t>
            </a:r>
            <a:r>
              <a:rPr lang="en-US" baseline="0" dirty="0"/>
              <a:t> evening, APTA hosted a livestream Founder’s Day Celebration</a:t>
            </a:r>
          </a:p>
          <a:p>
            <a:r>
              <a:rPr lang="en-US" baseline="0" dirty="0"/>
              <a:t>65 components sent tribute videos</a:t>
            </a:r>
          </a:p>
          <a:p>
            <a:r>
              <a:rPr lang="en-US" baseline="0" dirty="0"/>
              <a:t>We launched the Centennial Mosaic, which is available as a poster, but is interactive on the centennial.apta.org microsite. I hope you submitted your picture for the mosaic.</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22</a:t>
            </a:fld>
            <a:endParaRPr lang="en-US"/>
          </a:p>
        </p:txBody>
      </p:sp>
    </p:spTree>
    <p:extLst>
      <p:ext uri="{BB962C8B-B14F-4D97-AF65-F5344CB8AC3E}">
        <p14:creationId xmlns:p14="http://schemas.microsoft.com/office/powerpoint/2010/main" val="3387859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PSA Statistics: The 2021 Choose to Move PSA has reached 27 states and 40 markets. The PSA has been placed in 6,694 spots and had 26,068,200 total impressions equaling $701,750 in total donated airtime. The PR team is determining which geographic areas haven’t aired the PSA and working with the chapters in those areas to push the PSA to their local networks. • National Physical Therapy Month: National Physical Therapy Month begins Friday. The webpage for members promotes 100 Days of Service for the centennial, the annual PT Day of Service, and resources for members to use in engagement with consumers. </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24</a:t>
            </a:fld>
            <a:endParaRPr lang="en-US"/>
          </a:p>
        </p:txBody>
      </p:sp>
    </p:spTree>
    <p:extLst>
      <p:ext uri="{BB962C8B-B14F-4D97-AF65-F5344CB8AC3E}">
        <p14:creationId xmlns:p14="http://schemas.microsoft.com/office/powerpoint/2010/main" val="3478598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t>
            </a:r>
            <a:r>
              <a:rPr lang="en-US" dirty="0" err="1" smtClean="0"/>
              <a:t>ee</a:t>
            </a:r>
            <a:r>
              <a:rPr lang="en-US" dirty="0" smtClean="0"/>
              <a:t> </a:t>
            </a:r>
            <a:r>
              <a:rPr lang="en-US" dirty="0"/>
              <a:t>didn’t get to host our “PT is Universal” party</a:t>
            </a:r>
            <a:r>
              <a:rPr lang="en-US" baseline="0" dirty="0"/>
              <a:t> at Universal Studios in Florida, we did finally get to celebrate IN PERSON in September at APTA.</a:t>
            </a:r>
          </a:p>
          <a:p>
            <a:r>
              <a:rPr lang="en-US" baseline="0" dirty="0"/>
              <a:t>We kicked off the special weekend with an Open House at APTA Centennial Center just 2 weeks ago.</a:t>
            </a:r>
          </a:p>
          <a:p>
            <a:r>
              <a:rPr lang="en-US" baseline="0" dirty="0"/>
              <a:t>PICS—building, Room dedications: Marilyn Moffat Atrium and Move Art installation; Black PT Heritage Room honoring Leon Anderson Jr and Lynda Woodruff (AAPT gift); Stanly Paris and Catherine </a:t>
            </a:r>
            <a:r>
              <a:rPr lang="en-US" baseline="0" dirty="0" err="1"/>
              <a:t>Patla</a:t>
            </a:r>
            <a:r>
              <a:rPr lang="en-US" baseline="0" dirty="0"/>
              <a:t> Conference center; And 3 of our OPTA delegates on the 7</a:t>
            </a:r>
            <a:r>
              <a:rPr lang="en-US" baseline="30000" dirty="0"/>
              <a:t>th</a:t>
            </a:r>
            <a:r>
              <a:rPr lang="en-US" baseline="0" dirty="0"/>
              <a:t> floor. What a view!</a:t>
            </a:r>
          </a:p>
        </p:txBody>
      </p:sp>
      <p:sp>
        <p:nvSpPr>
          <p:cNvPr id="4" name="Slide Number Placeholder 3"/>
          <p:cNvSpPr>
            <a:spLocks noGrp="1"/>
          </p:cNvSpPr>
          <p:nvPr>
            <p:ph type="sldNum" sz="quarter" idx="10"/>
          </p:nvPr>
        </p:nvSpPr>
        <p:spPr/>
        <p:txBody>
          <a:bodyPr/>
          <a:lstStyle/>
          <a:p>
            <a:fld id="{6AEFB637-B57D-4560-B50F-19DE43BA0930}" type="slidenum">
              <a:rPr lang="en-US" smtClean="0"/>
              <a:t>26</a:t>
            </a:fld>
            <a:endParaRPr lang="en-US"/>
          </a:p>
        </p:txBody>
      </p:sp>
    </p:spTree>
    <p:extLst>
      <p:ext uri="{BB962C8B-B14F-4D97-AF65-F5344CB8AC3E}">
        <p14:creationId xmlns:p14="http://schemas.microsoft.com/office/powerpoint/2010/main" val="1206416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evening, we truly celebrated our 100</a:t>
            </a:r>
            <a:r>
              <a:rPr lang="en-US" baseline="30000" dirty="0"/>
              <a:t>th</a:t>
            </a:r>
            <a:r>
              <a:rPr lang="en-US" dirty="0"/>
              <a:t> birthday with the centennial Gala hosted at the National Cathedral.</a:t>
            </a:r>
            <a:r>
              <a:rPr lang="en-US" baseline="0" dirty="0"/>
              <a:t> It was a glorious evening. I’m sure you see some familiar faces here!</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27</a:t>
            </a:fld>
            <a:endParaRPr lang="en-US"/>
          </a:p>
        </p:txBody>
      </p:sp>
    </p:spTree>
    <p:extLst>
      <p:ext uri="{BB962C8B-B14F-4D97-AF65-F5344CB8AC3E}">
        <p14:creationId xmlns:p14="http://schemas.microsoft.com/office/powerpoint/2010/main" val="4072926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EFB637-B57D-4560-B50F-19DE43BA0930}" type="slidenum">
              <a:rPr lang="en-US" smtClean="0"/>
              <a:t>28</a:t>
            </a:fld>
            <a:endParaRPr lang="en-US"/>
          </a:p>
        </p:txBody>
      </p:sp>
    </p:spTree>
    <p:extLst>
      <p:ext uri="{BB962C8B-B14F-4D97-AF65-F5344CB8AC3E}">
        <p14:creationId xmlns:p14="http://schemas.microsoft.com/office/powerpoint/2010/main" val="680112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EFB637-B57D-4560-B50F-19DE43BA0930}" type="slidenum">
              <a:rPr lang="en-US" smtClean="0"/>
              <a:t>29</a:t>
            </a:fld>
            <a:endParaRPr lang="en-US"/>
          </a:p>
        </p:txBody>
      </p:sp>
    </p:spTree>
    <p:extLst>
      <p:ext uri="{BB962C8B-B14F-4D97-AF65-F5344CB8AC3E}">
        <p14:creationId xmlns:p14="http://schemas.microsoft.com/office/powerpoint/2010/main" val="2324440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EFB637-B57D-4560-B50F-19DE43BA0930}" type="slidenum">
              <a:rPr lang="en-US" smtClean="0"/>
              <a:t>30</a:t>
            </a:fld>
            <a:endParaRPr lang="en-US"/>
          </a:p>
        </p:txBody>
      </p:sp>
    </p:spTree>
    <p:extLst>
      <p:ext uri="{BB962C8B-B14F-4D97-AF65-F5344CB8AC3E}">
        <p14:creationId xmlns:p14="http://schemas.microsoft.com/office/powerpoint/2010/main" val="2627970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last day of the centennial related events was Advocacy Day. We were the first</a:t>
            </a:r>
            <a:r>
              <a:rPr lang="en-US" baseline="0" dirty="0"/>
              <a:t> major group advocating on Capitol Hill since the pandemic. While many of our visits were on Zoom, Anthony Di Filippo and Toni Doty did get to meet with a congressman on the Hill.</a:t>
            </a:r>
          </a:p>
          <a:p>
            <a:r>
              <a:rPr lang="en-US" baseline="0" dirty="0"/>
              <a:t>While this brought the centennial week festivities to an end, the centennial celebration is not over!</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31</a:t>
            </a:fld>
            <a:endParaRPr lang="en-US"/>
          </a:p>
        </p:txBody>
      </p:sp>
    </p:spTree>
    <p:extLst>
      <p:ext uri="{BB962C8B-B14F-4D97-AF65-F5344CB8AC3E}">
        <p14:creationId xmlns:p14="http://schemas.microsoft.com/office/powerpoint/2010/main" val="3723921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what’s next……</a:t>
            </a:r>
            <a:r>
              <a:rPr lang="en-US" baseline="0" dirty="0"/>
              <a:t>Service is in the heart of all of us in physical therapy. So, t</a:t>
            </a:r>
            <a:r>
              <a:rPr lang="en-US" dirty="0"/>
              <a:t>his past Tuesday, September 22, we launched our 100 days of service—for the last 100 days of the year.</a:t>
            </a:r>
            <a:r>
              <a:rPr lang="en-US" baseline="0" dirty="0"/>
              <a:t> </a:t>
            </a:r>
          </a:p>
          <a:p>
            <a:r>
              <a:rPr lang="en-US" baseline="0" dirty="0"/>
              <a:t>Nationally, APTA has partnered with Special Olympics, Go Baby Go, and Move Together (the folks who brought us PT Day of Service years ago). There are tool kits available at centennial.apta.org for partnering with each of these organizations during these next 100 days and beyond. </a:t>
            </a:r>
          </a:p>
          <a:p>
            <a:r>
              <a:rPr lang="en-US" baseline="0" dirty="0"/>
              <a:t>Let OPTA and APTA know what events you have planned for the 100 days of service. It’s easy to do at centennial.apta.org.</a:t>
            </a:r>
          </a:p>
          <a:p>
            <a:r>
              <a:rPr lang="en-US" baseline="0" dirty="0"/>
              <a:t>But that’s not all</a:t>
            </a:r>
            <a:r>
              <a:rPr lang="en-US" baseline="0" dirty="0" smtClean="0"/>
              <a:t>…….</a:t>
            </a:r>
          </a:p>
          <a:p>
            <a:endParaRPr lang="en-US" baseline="0" dirty="0" smtClean="0"/>
          </a:p>
          <a:p>
            <a:r>
              <a:rPr lang="en-US" dirty="0" smtClean="0"/>
              <a:t>October 9: PT Day of Service. APTA is a proud supporter of Move Together and the PT Day of Service initiative within APTA’s National Physical Therapy Month and our 100 Days of Service.</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32</a:t>
            </a:fld>
            <a:endParaRPr lang="en-US"/>
          </a:p>
        </p:txBody>
      </p:sp>
    </p:spTree>
    <p:extLst>
      <p:ext uri="{BB962C8B-B14F-4D97-AF65-F5344CB8AC3E}">
        <p14:creationId xmlns:p14="http://schemas.microsoft.com/office/powerpoint/2010/main" val="27952009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Protecting Student Athletes from Concussions Act: Rep. Representatives Mark </a:t>
            </a:r>
            <a:r>
              <a:rPr lang="en-US" dirty="0" err="1" smtClean="0"/>
              <a:t>DeSaulnier</a:t>
            </a:r>
            <a:r>
              <a:rPr lang="en-US" dirty="0" smtClean="0"/>
              <a:t> (CA-11) and Pete </a:t>
            </a:r>
            <a:r>
              <a:rPr lang="en-US" dirty="0" err="1" smtClean="0"/>
              <a:t>Stauber</a:t>
            </a:r>
            <a:r>
              <a:rPr lang="en-US" dirty="0" smtClean="0"/>
              <a:t> (MN-08) have reintroduced the bipartisan Protecting Student Athletes from Concussions Act (H.R. 5216) in the 117th Congress. This APTA-supported bill would promote awareness of sports-related concussions in student athletes and develop comprehensive, </a:t>
            </a:r>
            <a:r>
              <a:rPr lang="en-US" dirty="0" err="1" smtClean="0"/>
              <a:t>evidencebased</a:t>
            </a:r>
            <a:r>
              <a:rPr lang="en-US" dirty="0" smtClean="0"/>
              <a:t> strategies to respond to these injuries. Sharon Dunn quoted in press release issued by Rep. </a:t>
            </a:r>
            <a:r>
              <a:rPr lang="en-US" dirty="0" err="1" smtClean="0"/>
              <a:t>DeSaulnier</a:t>
            </a:r>
            <a:r>
              <a:rPr lang="en-US" dirty="0" smtClean="0"/>
              <a:t>. • Primary Health Services Enhancement Act (H.R. 5365); Representative Kind (D-WI) introduced with original cosponsors Reps. Jackie </a:t>
            </a:r>
            <a:r>
              <a:rPr lang="en-US" dirty="0" err="1" smtClean="0"/>
              <a:t>Walorski</a:t>
            </a:r>
            <a:r>
              <a:rPr lang="en-US" dirty="0" smtClean="0"/>
              <a:t> (R-IN), Diana DeGette (D-CO), and Don Bacon (RNE). Rep. Ron Kind Introduces Bipartisan Bill to Expand Access to Physical Therapy Services in Rural Regions | Congressman Ron Kind (house.gov)</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42</a:t>
            </a:fld>
            <a:endParaRPr lang="en-US"/>
          </a:p>
        </p:txBody>
      </p:sp>
    </p:spTree>
    <p:extLst>
      <p:ext uri="{BB962C8B-B14F-4D97-AF65-F5344CB8AC3E}">
        <p14:creationId xmlns:p14="http://schemas.microsoft.com/office/powerpoint/2010/main" val="2211199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Workplace for the future: New facility; Fitwell Certified level 3—highest and first in the DC area to achieve it</a:t>
            </a:r>
          </a:p>
          <a:p>
            <a:endParaRPr lang="en-US" altLang="en-US" smtClean="0"/>
          </a:p>
          <a:p>
            <a:r>
              <a:rPr lang="en-US" altLang="en-US" smtClean="0"/>
              <a:t>Workforce:  PT, PTA, Educators, and importantly, APTA Staff</a:t>
            </a:r>
          </a:p>
          <a:p>
            <a:endParaRPr lang="en-US" altLang="en-US" smtClean="0"/>
          </a:p>
          <a:p>
            <a:r>
              <a:rPr lang="en-US" altLang="en-US" smtClean="0"/>
              <a:t>Advocacy efforts to move PT –better </a:t>
            </a:r>
            <a:r>
              <a:rPr lang="en-US" altLang="en-US" b="1" smtClean="0"/>
              <a:t>access</a:t>
            </a:r>
            <a:r>
              <a:rPr lang="en-US" altLang="en-US" smtClean="0"/>
              <a:t> for patients; </a:t>
            </a:r>
            <a:r>
              <a:rPr lang="en-US" altLang="en-US" b="1" smtClean="0"/>
              <a:t>payment </a:t>
            </a:r>
            <a:r>
              <a:rPr lang="en-US" altLang="en-US" smtClean="0"/>
              <a:t>systems that pay for value; new </a:t>
            </a:r>
            <a:r>
              <a:rPr lang="en-US" altLang="en-US" b="1" smtClean="0"/>
              <a:t>delivery models </a:t>
            </a:r>
            <a:r>
              <a:rPr lang="en-US" altLang="en-US" smtClean="0"/>
              <a:t>for care; new areas of practice, including further movement into first-contact providers</a:t>
            </a:r>
          </a:p>
          <a:p>
            <a:endParaRPr lang="en-US" altLang="en-US" smtClean="0"/>
          </a:p>
          <a:p>
            <a:r>
              <a:rPr lang="en-US" altLang="en-US" smtClean="0"/>
              <a:t>PT is not what we do, it is who we are</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E9E310-4CAC-4721-8657-9FF47F614238}" type="slidenum">
              <a:rPr lang="en-US" altLang="en-US" smtClean="0">
                <a:latin typeface="Calibri" panose="020F0502020204030204" pitchFamily="34" charset="0"/>
              </a:rPr>
              <a:pPr/>
              <a:t>50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665994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Why is diversity important for PT</a:t>
            </a:r>
          </a:p>
          <a:p>
            <a:r>
              <a:rPr lang="en-US" altLang="en-US" smtClean="0"/>
              <a:t>Consider our clients/patients/ the society we serve.</a:t>
            </a:r>
          </a:p>
          <a:p>
            <a:r>
              <a:rPr lang="en-US" altLang="en-US" smtClean="0"/>
              <a:t>We must be sensitive to cultural norms and diversity and be able to work with clients as we are.</a:t>
            </a:r>
          </a:p>
          <a:p>
            <a:endParaRPr lang="en-US" altLang="en-US" smtClean="0"/>
          </a:p>
          <a:p>
            <a:r>
              <a:rPr lang="en-US" altLang="en-US" smtClean="0"/>
              <a:t>Annual Woodruff Lecture established: Greg Hicks</a:t>
            </a:r>
          </a:p>
          <a:p>
            <a:r>
              <a:rPr lang="en-US" altLang="en-US" smtClean="0"/>
              <a:t>Student Assembly BOD—very diverse</a:t>
            </a:r>
          </a:p>
          <a:p>
            <a:r>
              <a:rPr lang="en-US" altLang="en-US" smtClean="0"/>
              <a:t>New DEI  standing committee</a:t>
            </a:r>
          </a:p>
          <a:p>
            <a:r>
              <a:rPr lang="en-US" altLang="en-US" smtClean="0"/>
              <a:t>Board recommendations to CAPTE</a:t>
            </a:r>
          </a:p>
          <a:p>
            <a:endParaRPr lang="en-US" altLang="en-US" smtClean="0"/>
          </a:p>
          <a:p>
            <a:r>
              <a:rPr lang="en-US" altLang="en-US" smtClean="0"/>
              <a:t>New APTA staff position</a:t>
            </a:r>
          </a:p>
          <a:p>
            <a:r>
              <a:rPr lang="en-US" altLang="en-US" smtClean="0"/>
              <a:t>Advanced pipeline efforts</a:t>
            </a:r>
          </a:p>
          <a:p>
            <a:endParaRPr lang="en-US" altLang="en-US" smtClean="0"/>
          </a:p>
          <a:p>
            <a:r>
              <a:rPr lang="en-US" altLang="en-US" smtClean="0"/>
              <a:t>APTA hosted multiple virtual discussions on DEI</a:t>
            </a:r>
          </a:p>
          <a:p>
            <a:endParaRPr lang="en-US" alt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5CC5ED4-7321-443C-95C1-7EA42DA649A0}" type="slidenum">
              <a:rPr lang="en-US" altLang="en-US" smtClean="0">
                <a:latin typeface="Calibri" panose="020F0502020204030204" pitchFamily="34" charset="0"/>
              </a:rPr>
              <a:pPr/>
              <a:t>52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132402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physical therapy? Here is a formal definition, but, in short, physical therapy helps people move better. It helps improve movement and physical function to prevent and/or treat injury and chronic disease.</a:t>
            </a:r>
          </a:p>
          <a:p>
            <a:endParaRPr lang="en-US" dirty="0"/>
          </a:p>
          <a:p>
            <a:r>
              <a:rPr lang="en-US" dirty="0"/>
              <a:t>Big picture: Physical therapy is vital because it keeps people moving, and movement is one of the keys to life. Think about how your life would change if you couldn’t move or your mobility was limited in a way you are not used to. </a:t>
            </a:r>
          </a:p>
          <a:p>
            <a:endParaRPr lang="en-US" dirty="0"/>
          </a:p>
          <a:p>
            <a:r>
              <a:rPr lang="en-US" dirty="0"/>
              <a:t>Movement doesn’t refer just to running and dancing; we’re also talking about sitting and standing, walking, playing, bathing, breathing, even keeping lymph moving through your body. Physical therapists help keep people moving so they can live life to the fullest. </a:t>
            </a:r>
          </a:p>
        </p:txBody>
      </p:sp>
      <p:sp>
        <p:nvSpPr>
          <p:cNvPr id="4" name="Slide Number Placeholder 3"/>
          <p:cNvSpPr>
            <a:spLocks noGrp="1"/>
          </p:cNvSpPr>
          <p:nvPr>
            <p:ph type="sldNum" sz="quarter" idx="5"/>
          </p:nvPr>
        </p:nvSpPr>
        <p:spPr/>
        <p:txBody>
          <a:bodyPr/>
          <a:lstStyle/>
          <a:p>
            <a:fld id="{6AEFB637-B57D-4560-B50F-19DE43BA0930}" type="slidenum">
              <a:rPr lang="en-US" smtClean="0"/>
              <a:t>54</a:t>
            </a:fld>
            <a:endParaRPr lang="en-US"/>
          </a:p>
        </p:txBody>
      </p:sp>
    </p:spTree>
    <p:extLst>
      <p:ext uri="{BB962C8B-B14F-4D97-AF65-F5344CB8AC3E}">
        <p14:creationId xmlns:p14="http://schemas.microsoft.com/office/powerpoint/2010/main" val="2303417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in 2015 President Dunn and some members of the board met with leadership from the Academy of Education and ACAPT to discuss opportunities to move the education steering committee concept forward. That and subsequent discussions led to the development of a memorandum of understanding in 2016 that was signed by the presidents of the founding partners of the steering committee: President Dunn on behalf of APTA; Gina Musolino representing the Academy; and Barb Sanders representing ACAPT.</a:t>
            </a:r>
          </a:p>
          <a:p>
            <a:endParaRPr lang="en-US" dirty="0"/>
          </a:p>
          <a:p>
            <a:r>
              <a:rPr lang="en-US" dirty="0"/>
              <a:t>As stated in the MOU, the partnership is intended to </a:t>
            </a:r>
            <a:r>
              <a:rPr lang="en-US" b="1" dirty="0"/>
              <a:t>be a group with a more global perspective </a:t>
            </a:r>
            <a:r>
              <a:rPr lang="en-US" b="1" u="sng" dirty="0"/>
              <a:t>than that of any one organization</a:t>
            </a:r>
            <a:r>
              <a:rPr lang="en-US" b="1" dirty="0"/>
              <a:t>, that is committed to pursuing the interests of the whole profession, and strives to bring together all relevant stakeholders having an interest in promoting excellence in PT education</a:t>
            </a:r>
            <a:r>
              <a:rPr lang="en-US" dirty="0"/>
              <a:t>.   </a:t>
            </a:r>
          </a:p>
          <a:p>
            <a:endParaRPr lang="en-US" dirty="0"/>
          </a:p>
          <a:p>
            <a:r>
              <a:rPr lang="en-US" dirty="0"/>
              <a:t>As guided by the MOU, the initial work of the partnership focused on the recommendations of the Excellence in Physical Therapist Education Task Force and the added recommendation that PTA education issues be considered.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B637-B57D-4560-B50F-19DE43BA09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2428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6AEFB637-B57D-4560-B50F-19DE43BA0930}" type="slidenum">
              <a:rPr lang="en-US" smtClean="0"/>
              <a:t>57</a:t>
            </a:fld>
            <a:endParaRPr lang="en-US" dirty="0"/>
          </a:p>
        </p:txBody>
      </p:sp>
    </p:spTree>
    <p:extLst>
      <p:ext uri="{BB962C8B-B14F-4D97-AF65-F5344CB8AC3E}">
        <p14:creationId xmlns:p14="http://schemas.microsoft.com/office/powerpoint/2010/main" val="3883318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EFB637-B57D-4560-B50F-19DE43BA0930}" type="slidenum">
              <a:rPr lang="en-US" smtClean="0"/>
              <a:t>58</a:t>
            </a:fld>
            <a:endParaRPr lang="en-US"/>
          </a:p>
        </p:txBody>
      </p:sp>
    </p:spTree>
    <p:extLst>
      <p:ext uri="{BB962C8B-B14F-4D97-AF65-F5344CB8AC3E}">
        <p14:creationId xmlns:p14="http://schemas.microsoft.com/office/powerpoint/2010/main" val="1307815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3420">
              <a:defRPr/>
            </a:pPr>
            <a:fld id="{6AEFB637-B57D-4560-B50F-19DE43BA0930}" type="slidenum">
              <a:rPr lang="en-US">
                <a:solidFill>
                  <a:prstClr val="black"/>
                </a:solidFill>
                <a:latin typeface="Calibri" panose="020F0502020204030204"/>
              </a:rPr>
              <a:pPr defTabSz="933420">
                <a:defRPr/>
              </a:pPr>
              <a:t>59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94989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D790815-DEC3-41C6-96AB-F935EB6A37F2}" type="slidenum">
              <a:rPr lang="en-US" smtClean="0"/>
              <a:t>60</a:t>
            </a:fld>
            <a:endParaRPr lang="en-US" dirty="0"/>
          </a:p>
        </p:txBody>
      </p:sp>
    </p:spTree>
    <p:extLst>
      <p:ext uri="{BB962C8B-B14F-4D97-AF65-F5344CB8AC3E}">
        <p14:creationId xmlns:p14="http://schemas.microsoft.com/office/powerpoint/2010/main" val="5773941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some examples of the work initiated by the partnership as a result of strategy group recommendations and prioritization. More information about these partnership initiatives is available in the 2021 CSM presentation linked in the references and resources page that accompanies this presentation.</a:t>
            </a:r>
          </a:p>
        </p:txBody>
      </p:sp>
      <p:sp>
        <p:nvSpPr>
          <p:cNvPr id="4" name="Slide Number Placeholder 3"/>
          <p:cNvSpPr>
            <a:spLocks noGrp="1"/>
          </p:cNvSpPr>
          <p:nvPr>
            <p:ph type="sldNum" sz="quarter" idx="5"/>
          </p:nvPr>
        </p:nvSpPr>
        <p:spPr/>
        <p:txBody>
          <a:bodyPr/>
          <a:lstStyle/>
          <a:p>
            <a:fld id="{AD790815-DEC3-41C6-96AB-F935EB6A37F2}" type="slidenum">
              <a:rPr lang="en-US" smtClean="0"/>
              <a:t>61</a:t>
            </a:fld>
            <a:endParaRPr lang="en-US" dirty="0"/>
          </a:p>
        </p:txBody>
      </p:sp>
    </p:spTree>
    <p:extLst>
      <p:ext uri="{BB962C8B-B14F-4D97-AF65-F5344CB8AC3E}">
        <p14:creationId xmlns:p14="http://schemas.microsoft.com/office/powerpoint/2010/main" val="2236098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EFB637-B57D-4560-B50F-19DE43BA0930}" type="slidenum">
              <a:rPr lang="en-US" smtClean="0"/>
              <a:t>62</a:t>
            </a:fld>
            <a:endParaRPr lang="en-US"/>
          </a:p>
        </p:txBody>
      </p:sp>
    </p:spTree>
    <p:extLst>
      <p:ext uri="{BB962C8B-B14F-4D97-AF65-F5344CB8AC3E}">
        <p14:creationId xmlns:p14="http://schemas.microsoft.com/office/powerpoint/2010/main" val="2593006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B637-B57D-4560-B50F-19DE43BA09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0658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B637-B57D-4560-B50F-19DE43BA09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1946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recent centennial events have certainly highlighted the importance of community. We were all so excited to be together for all of the events. In total, we had over 1500 people participate in some part of the week. Ohio was well represented all week long!</a:t>
            </a:r>
          </a:p>
          <a:p>
            <a:r>
              <a:rPr lang="en-US" baseline="0" dirty="0"/>
              <a:t>So I leave you with our mission:</a:t>
            </a:r>
          </a:p>
          <a:p>
            <a:r>
              <a:rPr lang="en-US" baseline="0" dirty="0"/>
              <a:t>Building a community that advances the profession of physical therapy to improve the health of society. </a:t>
            </a:r>
            <a:endParaRPr lang="en-US" dirty="0"/>
          </a:p>
        </p:txBody>
      </p:sp>
      <p:sp>
        <p:nvSpPr>
          <p:cNvPr id="4" name="Slide Number Placeholder 3"/>
          <p:cNvSpPr>
            <a:spLocks noGrp="1"/>
          </p:cNvSpPr>
          <p:nvPr>
            <p:ph type="sldNum" sz="quarter" idx="10"/>
          </p:nvPr>
        </p:nvSpPr>
        <p:spPr/>
        <p:txBody>
          <a:bodyPr/>
          <a:lstStyle/>
          <a:p>
            <a:fld id="{6AEFB637-B57D-4560-B50F-19DE43BA0930}" type="slidenum">
              <a:rPr lang="en-US" smtClean="0"/>
              <a:t>69</a:t>
            </a:fld>
            <a:endParaRPr lang="en-US"/>
          </a:p>
        </p:txBody>
      </p:sp>
    </p:spTree>
    <p:extLst>
      <p:ext uri="{BB962C8B-B14F-4D97-AF65-F5344CB8AC3E}">
        <p14:creationId xmlns:p14="http://schemas.microsoft.com/office/powerpoint/2010/main" val="3506127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5FFC1F26-87FC-4BD3-8AFD-422F2C41C38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8885BA-5AAA-498B-BD9C-51A615FB918A}"/>
              </a:ext>
            </a:extLst>
          </p:cNvPr>
          <p:cNvSpPr>
            <a:spLocks noGrp="1"/>
          </p:cNvSpPr>
          <p:nvPr>
            <p:ph type="ctrTitle"/>
          </p:nvPr>
        </p:nvSpPr>
        <p:spPr>
          <a:xfrm>
            <a:off x="640080" y="2743200"/>
            <a:ext cx="8229600" cy="1828800"/>
          </a:xfrm>
        </p:spPr>
        <p:txBody>
          <a:bodyPr anchor="t" anchorCtr="0">
            <a:normAutofit/>
          </a:bodyPr>
          <a:lstStyle>
            <a:lvl1pPr algn="l">
              <a:defRPr sz="36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4AF7160-747D-448F-9BAF-FB097E1BBE0D}"/>
              </a:ext>
            </a:extLst>
          </p:cNvPr>
          <p:cNvSpPr>
            <a:spLocks noGrp="1"/>
          </p:cNvSpPr>
          <p:nvPr>
            <p:ph type="subTitle" idx="1"/>
          </p:nvPr>
        </p:nvSpPr>
        <p:spPr>
          <a:xfrm>
            <a:off x="640080" y="4846320"/>
            <a:ext cx="4572000" cy="9144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Rectangle 9">
            <a:extLst>
              <a:ext uri="{FF2B5EF4-FFF2-40B4-BE49-F238E27FC236}">
                <a16:creationId xmlns:a16="http://schemas.microsoft.com/office/drawing/2014/main" id="{1D6A1F45-151E-4A7F-B7F3-AFEC9ED42B0F}"/>
              </a:ext>
            </a:extLst>
          </p:cNvPr>
          <p:cNvSpPr/>
          <p:nvPr userDrawn="1"/>
        </p:nvSpPr>
        <p:spPr>
          <a:xfrm>
            <a:off x="640080" y="6400799"/>
            <a:ext cx="3108960" cy="123111"/>
          </a:xfrm>
          <a:prstGeom prst="rect">
            <a:avLst/>
          </a:prstGeom>
        </p:spPr>
        <p:txBody>
          <a:bodyPr wrap="square" lIns="0" tIns="0" rIns="0" bIns="0">
            <a:spAutoFit/>
          </a:bodyPr>
          <a:lstStyle/>
          <a:p>
            <a:r>
              <a:rPr lang="en-US" sz="800" dirty="0">
                <a:solidFill>
                  <a:schemeClr val="bg1"/>
                </a:solidFill>
                <a:effectLst/>
                <a:latin typeface="Arial" panose="020B0604020202020204" pitchFamily="34" charset="0"/>
                <a:cs typeface="Arial" panose="020B0604020202020204" pitchFamily="34" charset="0"/>
              </a:rPr>
              <a:t>© 2021 American Physical Therapy Association. All rights reserved.</a:t>
            </a:r>
          </a:p>
        </p:txBody>
      </p:sp>
    </p:spTree>
    <p:extLst>
      <p:ext uri="{BB962C8B-B14F-4D97-AF65-F5344CB8AC3E}">
        <p14:creationId xmlns:p14="http://schemas.microsoft.com/office/powerpoint/2010/main" val="147345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branded Title Slide">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5FFC1F26-87FC-4BD3-8AFD-422F2C41C381}"/>
              </a:ext>
            </a:extLst>
          </p:cNvPr>
          <p:cNvPicPr>
            <a:picLocks noChangeAspect="1"/>
          </p:cNvPicPr>
          <p:nvPr userDrawn="1"/>
        </p:nvPicPr>
        <p:blipFill rotWithShape="1">
          <a:blip r:embed="rId2"/>
          <a:srcRect t="33182"/>
          <a:stretch/>
        </p:blipFill>
        <p:spPr>
          <a:xfrm>
            <a:off x="0" y="2275608"/>
            <a:ext cx="12192000" cy="4582391"/>
          </a:xfrm>
          <a:prstGeom prst="rect">
            <a:avLst/>
          </a:prstGeom>
        </p:spPr>
      </p:pic>
      <p:sp>
        <p:nvSpPr>
          <p:cNvPr id="2" name="Title 1">
            <a:extLst>
              <a:ext uri="{FF2B5EF4-FFF2-40B4-BE49-F238E27FC236}">
                <a16:creationId xmlns:a16="http://schemas.microsoft.com/office/drawing/2014/main" id="{658885BA-5AAA-498B-BD9C-51A615FB918A}"/>
              </a:ext>
            </a:extLst>
          </p:cNvPr>
          <p:cNvSpPr>
            <a:spLocks noGrp="1"/>
          </p:cNvSpPr>
          <p:nvPr>
            <p:ph type="ctrTitle"/>
          </p:nvPr>
        </p:nvSpPr>
        <p:spPr>
          <a:xfrm>
            <a:off x="640080" y="2743200"/>
            <a:ext cx="8229600" cy="1828800"/>
          </a:xfrm>
        </p:spPr>
        <p:txBody>
          <a:bodyPr anchor="t" anchorCtr="0">
            <a:normAutofit/>
          </a:bodyPr>
          <a:lstStyle>
            <a:lvl1pPr algn="l">
              <a:defRPr sz="36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4AF7160-747D-448F-9BAF-FB097E1BBE0D}"/>
              </a:ext>
            </a:extLst>
          </p:cNvPr>
          <p:cNvSpPr>
            <a:spLocks noGrp="1"/>
          </p:cNvSpPr>
          <p:nvPr>
            <p:ph type="subTitle" idx="1"/>
          </p:nvPr>
        </p:nvSpPr>
        <p:spPr>
          <a:xfrm>
            <a:off x="640080" y="4846320"/>
            <a:ext cx="4572000" cy="9144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Rectangle 9">
            <a:extLst>
              <a:ext uri="{FF2B5EF4-FFF2-40B4-BE49-F238E27FC236}">
                <a16:creationId xmlns:a16="http://schemas.microsoft.com/office/drawing/2014/main" id="{1D6A1F45-151E-4A7F-B7F3-AFEC9ED42B0F}"/>
              </a:ext>
            </a:extLst>
          </p:cNvPr>
          <p:cNvSpPr/>
          <p:nvPr userDrawn="1"/>
        </p:nvSpPr>
        <p:spPr>
          <a:xfrm>
            <a:off x="640080" y="6400799"/>
            <a:ext cx="3108960" cy="123111"/>
          </a:xfrm>
          <a:prstGeom prst="rect">
            <a:avLst/>
          </a:prstGeom>
        </p:spPr>
        <p:txBody>
          <a:bodyPr wrap="square" lIns="0" tIns="0" rIns="0" bIns="0">
            <a:spAutoFit/>
          </a:bodyPr>
          <a:lstStyle/>
          <a:p>
            <a:r>
              <a:rPr lang="en-US" sz="800" dirty="0">
                <a:solidFill>
                  <a:schemeClr val="bg1"/>
                </a:solidFill>
                <a:effectLst/>
                <a:latin typeface="Arial" panose="020B0604020202020204" pitchFamily="34" charset="0"/>
                <a:cs typeface="Arial" panose="020B0604020202020204" pitchFamily="34" charset="0"/>
              </a:rPr>
              <a:t>© 2021 American Physical Therapy Association. All rights reserved.</a:t>
            </a:r>
          </a:p>
        </p:txBody>
      </p:sp>
      <p:sp>
        <p:nvSpPr>
          <p:cNvPr id="7" name="Text Placeholder 4">
            <a:extLst>
              <a:ext uri="{FF2B5EF4-FFF2-40B4-BE49-F238E27FC236}">
                <a16:creationId xmlns:a16="http://schemas.microsoft.com/office/drawing/2014/main" id="{E797E1AF-92E0-0548-9723-0D16A6C203E6}"/>
              </a:ext>
            </a:extLst>
          </p:cNvPr>
          <p:cNvSpPr>
            <a:spLocks noGrp="1"/>
          </p:cNvSpPr>
          <p:nvPr>
            <p:ph type="body" sz="quarter" idx="10" hasCustomPrompt="1"/>
          </p:nvPr>
        </p:nvSpPr>
        <p:spPr>
          <a:xfrm>
            <a:off x="8541327" y="457201"/>
            <a:ext cx="3117273" cy="1631372"/>
          </a:xfrm>
        </p:spPr>
        <p:txBody>
          <a:bodyPr/>
          <a:lstStyle>
            <a:lvl1pPr marL="0" indent="0">
              <a:buFontTx/>
              <a:buNone/>
              <a:defRPr/>
            </a:lvl1pPr>
            <a:lvl2pPr marL="274320" indent="0">
              <a:buFontTx/>
              <a:buNone/>
              <a:defRPr/>
            </a:lvl2pPr>
            <a:lvl3pPr marL="548640" indent="0">
              <a:buFontTx/>
              <a:buNone/>
              <a:defRPr/>
            </a:lvl3pPr>
            <a:lvl4pPr marL="822960" indent="0">
              <a:buFontTx/>
              <a:buNone/>
              <a:defRPr/>
            </a:lvl4pPr>
            <a:lvl5pPr marL="1097280" indent="0">
              <a:buFontTx/>
              <a:buNone/>
              <a:defRPr/>
            </a:lvl5pPr>
          </a:lstStyle>
          <a:p>
            <a:pPr lvl="0"/>
            <a:r>
              <a:rPr lang="en-US" dirty="0"/>
              <a:t>Request logo lockup from brand@apta.org</a:t>
            </a:r>
          </a:p>
        </p:txBody>
      </p:sp>
    </p:spTree>
    <p:extLst>
      <p:ext uri="{BB962C8B-B14F-4D97-AF65-F5344CB8AC3E}">
        <p14:creationId xmlns:p14="http://schemas.microsoft.com/office/powerpoint/2010/main" val="228840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B67E0-DC90-4DAD-B9F5-C2DD0F5EE7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85FC71D-1510-4D7E-A09B-7BA95DC3987D}"/>
              </a:ext>
            </a:extLst>
          </p:cNvPr>
          <p:cNvSpPr>
            <a:spLocks noGrp="1"/>
          </p:cNvSpPr>
          <p:nvPr>
            <p:ph idx="1"/>
          </p:nvPr>
        </p:nvSpPr>
        <p:spPr>
          <a:xfrm>
            <a:off x="640080" y="1463040"/>
            <a:ext cx="10058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6" name="Group 5">
            <a:extLst>
              <a:ext uri="{FF2B5EF4-FFF2-40B4-BE49-F238E27FC236}">
                <a16:creationId xmlns:a16="http://schemas.microsoft.com/office/drawing/2014/main" id="{4BD4E7A3-BE84-4591-9AA2-D2B5C2616E68}"/>
              </a:ext>
            </a:extLst>
          </p:cNvPr>
          <p:cNvGrpSpPr/>
          <p:nvPr userDrawn="1"/>
        </p:nvGrpSpPr>
        <p:grpSpPr>
          <a:xfrm>
            <a:off x="0" y="6400800"/>
            <a:ext cx="12192000" cy="457200"/>
            <a:chOff x="0" y="6400800"/>
            <a:chExt cx="12192000" cy="457200"/>
          </a:xfrm>
        </p:grpSpPr>
        <p:sp>
          <p:nvSpPr>
            <p:cNvPr id="10" name="Rectangle 9">
              <a:extLst>
                <a:ext uri="{FF2B5EF4-FFF2-40B4-BE49-F238E27FC236}">
                  <a16:creationId xmlns:a16="http://schemas.microsoft.com/office/drawing/2014/main" id="{5EE04567-A6A8-4EE0-AA53-C05D522DA14B}"/>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id="{BE35D198-F9C3-43D8-985A-D35C2F031141}"/>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2829661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Intro Paragraph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B67E0-DC90-4DAD-B9F5-C2DD0F5EE7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85FC71D-1510-4D7E-A09B-7BA95DC3987D}"/>
              </a:ext>
            </a:extLst>
          </p:cNvPr>
          <p:cNvSpPr>
            <a:spLocks noGrp="1"/>
          </p:cNvSpPr>
          <p:nvPr>
            <p:ph idx="1"/>
          </p:nvPr>
        </p:nvSpPr>
        <p:spPr>
          <a:xfrm>
            <a:off x="640080" y="2926080"/>
            <a:ext cx="10058400" cy="2980755"/>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0A4786C-46FE-44BD-BA3B-EBCED400E57C}"/>
              </a:ext>
            </a:extLst>
          </p:cNvPr>
          <p:cNvSpPr>
            <a:spLocks noGrp="1"/>
          </p:cNvSpPr>
          <p:nvPr>
            <p:ph type="body" sz="quarter" idx="10"/>
          </p:nvPr>
        </p:nvSpPr>
        <p:spPr>
          <a:xfrm>
            <a:off x="640080" y="1463675"/>
            <a:ext cx="10058400" cy="1371600"/>
          </a:xfrm>
        </p:spPr>
        <p:txBody>
          <a:bodyPr/>
          <a:lstStyle>
            <a:lvl1pPr marL="0" indent="0">
              <a:buFontTx/>
              <a:buNone/>
              <a:defRPr/>
            </a:lvl1pPr>
            <a:lvl2pPr marL="274320" indent="0">
              <a:buFontTx/>
              <a:buNone/>
              <a:defRPr/>
            </a:lvl2pPr>
            <a:lvl3pPr marL="548640" indent="0">
              <a:buFontTx/>
              <a:buNone/>
              <a:defRPr/>
            </a:lvl3pPr>
            <a:lvl4pPr marL="822960" indent="0">
              <a:buFontTx/>
              <a:buNone/>
              <a:defRPr/>
            </a:lvl4pPr>
            <a:lvl5pPr marL="1097280" indent="0">
              <a:buFontTx/>
              <a:buNone/>
              <a:defRPr/>
            </a:lvl5pPr>
          </a:lstStyle>
          <a:p>
            <a:pPr lvl="0"/>
            <a:r>
              <a:rPr lang="en-US"/>
              <a:t>Click to edit Master text styles</a:t>
            </a:r>
          </a:p>
        </p:txBody>
      </p:sp>
      <p:grpSp>
        <p:nvGrpSpPr>
          <p:cNvPr id="8" name="Group 7">
            <a:extLst>
              <a:ext uri="{FF2B5EF4-FFF2-40B4-BE49-F238E27FC236}">
                <a16:creationId xmlns:a16="http://schemas.microsoft.com/office/drawing/2014/main" id="{71442BFC-0581-4627-8C21-F514A9706DDB}"/>
              </a:ext>
            </a:extLst>
          </p:cNvPr>
          <p:cNvGrpSpPr/>
          <p:nvPr userDrawn="1"/>
        </p:nvGrpSpPr>
        <p:grpSpPr>
          <a:xfrm>
            <a:off x="0" y="6400800"/>
            <a:ext cx="12192000" cy="457200"/>
            <a:chOff x="0" y="6400800"/>
            <a:chExt cx="12192000" cy="457200"/>
          </a:xfrm>
        </p:grpSpPr>
        <p:sp>
          <p:nvSpPr>
            <p:cNvPr id="9" name="Rectangle 8">
              <a:extLst>
                <a:ext uri="{FF2B5EF4-FFF2-40B4-BE49-F238E27FC236}">
                  <a16:creationId xmlns:a16="http://schemas.microsoft.com/office/drawing/2014/main" id="{8CAACE32-95B3-4AB3-A1DA-BD71BCA5DD12}"/>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E928C5BC-14B4-40CB-889F-06C281F398AA}"/>
                </a:ext>
              </a:extLst>
            </p:cNvPr>
            <p:cNvPicPr>
              <a:picLocks noChangeAspect="1"/>
            </p:cNvPicPr>
            <p:nvPr userDrawn="1"/>
          </p:nvPicPr>
          <p:blipFill>
            <a:blip r:embed="rId2"/>
            <a:stretch>
              <a:fillRect/>
            </a:stretch>
          </p:blipFill>
          <p:spPr>
            <a:xfrm>
              <a:off x="10622095" y="6480632"/>
              <a:ext cx="914733" cy="301229"/>
            </a:xfrm>
            <a:prstGeom prst="rect">
              <a:avLst/>
            </a:prstGeom>
          </p:spPr>
        </p:pic>
      </p:gr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E21757C7-7AC3-CE4E-9E80-A562BD2CE5E4}"/>
                  </a:ext>
                </a:extLst>
              </p14:cNvPr>
              <p14:cNvContentPartPr/>
              <p14:nvPr userDrawn="1"/>
            </p14:nvContentPartPr>
            <p14:xfrm>
              <a:off x="1562449" y="1770578"/>
              <a:ext cx="8280" cy="1080"/>
            </p14:xfrm>
          </p:contentPart>
        </mc:Choice>
        <mc:Fallback xmlns="">
          <p:pic>
            <p:nvPicPr>
              <p:cNvPr id="4" name="Ink 3">
                <a:extLst>
                  <a:ext uri="{FF2B5EF4-FFF2-40B4-BE49-F238E27FC236}">
                    <a16:creationId xmlns:a16="http://schemas.microsoft.com/office/drawing/2014/main" id="{E21757C7-7AC3-CE4E-9E80-A562BD2CE5E4}"/>
                  </a:ext>
                </a:extLst>
              </p:cNvPr>
              <p:cNvPicPr/>
              <p:nvPr/>
            </p:nvPicPr>
            <p:blipFill>
              <a:blip r:embed="rId4"/>
              <a:stretch>
                <a:fillRect/>
              </a:stretch>
            </p:blipFill>
            <p:spPr>
              <a:xfrm>
                <a:off x="1553449" y="1761578"/>
                <a:ext cx="25920" cy="18720"/>
              </a:xfrm>
              <a:prstGeom prst="rect">
                <a:avLst/>
              </a:prstGeom>
            </p:spPr>
          </p:pic>
        </mc:Fallback>
      </mc:AlternateContent>
    </p:spTree>
    <p:extLst>
      <p:ext uri="{BB962C8B-B14F-4D97-AF65-F5344CB8AC3E}">
        <p14:creationId xmlns:p14="http://schemas.microsoft.com/office/powerpoint/2010/main" val="1214403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4 Divid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1CE3E9-31F9-4B5E-BE60-C9B26067829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AA67349-DB0F-487C-8810-FC8B51951C24}"/>
              </a:ext>
            </a:extLst>
          </p:cNvPr>
          <p:cNvSpPr>
            <a:spLocks noGrp="1"/>
          </p:cNvSpPr>
          <p:nvPr>
            <p:ph type="title"/>
          </p:nvPr>
        </p:nvSpPr>
        <p:spPr>
          <a:xfrm>
            <a:off x="640080" y="822960"/>
            <a:ext cx="10058400" cy="1371600"/>
          </a:xfrm>
        </p:spPr>
        <p:txBody>
          <a:bodyPr anchor="b">
            <a:normAutofit/>
          </a:bodyPr>
          <a:lstStyle>
            <a:lvl1pPr>
              <a:defRPr sz="36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3737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Bleed Divider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ECA8F5-54F5-41E9-A86A-C08173CB630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6DD60B-04AC-4490-A815-095E9271F815}"/>
              </a:ext>
            </a:extLst>
          </p:cNvPr>
          <p:cNvSpPr>
            <a:spLocks noGrp="1"/>
          </p:cNvSpPr>
          <p:nvPr>
            <p:ph type="title"/>
          </p:nvPr>
        </p:nvSpPr>
        <p:spPr>
          <a:xfrm>
            <a:off x="640080" y="1005840"/>
            <a:ext cx="7315200" cy="18288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033014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01A2-0207-4743-939E-F4CAC6F10AA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CFAAE3-42BF-4241-B32E-D61470D64E1C}"/>
              </a:ext>
            </a:extLst>
          </p:cNvPr>
          <p:cNvSpPr>
            <a:spLocks noGrp="1"/>
          </p:cNvSpPr>
          <p:nvPr>
            <p:ph sz="half" idx="1"/>
          </p:nvPr>
        </p:nvSpPr>
        <p:spPr>
          <a:xfrm>
            <a:off x="640080" y="1463040"/>
            <a:ext cx="48463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3A152C6-B090-41DA-A9C6-0D6ED8FBA639}"/>
              </a:ext>
            </a:extLst>
          </p:cNvPr>
          <p:cNvSpPr>
            <a:spLocks noGrp="1"/>
          </p:cNvSpPr>
          <p:nvPr>
            <p:ph sz="half" idx="2"/>
          </p:nvPr>
        </p:nvSpPr>
        <p:spPr>
          <a:xfrm>
            <a:off x="5852160" y="1463040"/>
            <a:ext cx="48463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10">
            <a:extLst>
              <a:ext uri="{FF2B5EF4-FFF2-40B4-BE49-F238E27FC236}">
                <a16:creationId xmlns:a16="http://schemas.microsoft.com/office/drawing/2014/main" id="{71EDE05B-AD78-4CED-BAC9-855E9322DEEA}"/>
              </a:ext>
            </a:extLst>
          </p:cNvPr>
          <p:cNvGrpSpPr/>
          <p:nvPr userDrawn="1"/>
        </p:nvGrpSpPr>
        <p:grpSpPr>
          <a:xfrm>
            <a:off x="0" y="6400800"/>
            <a:ext cx="12192000" cy="457200"/>
            <a:chOff x="0" y="6400800"/>
            <a:chExt cx="12192000" cy="457200"/>
          </a:xfrm>
        </p:grpSpPr>
        <p:sp>
          <p:nvSpPr>
            <p:cNvPr id="12" name="Rectangle 11">
              <a:extLst>
                <a:ext uri="{FF2B5EF4-FFF2-40B4-BE49-F238E27FC236}">
                  <a16:creationId xmlns:a16="http://schemas.microsoft.com/office/drawing/2014/main" id="{08DEA25B-D455-4916-87EA-25F4E961000B}"/>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7EC6E795-A1E2-4EFF-A27D-EA6574CECB00}"/>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3641804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w/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01A2-0207-4743-939E-F4CAC6F10AA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CFAAE3-42BF-4241-B32E-D61470D64E1C}"/>
              </a:ext>
            </a:extLst>
          </p:cNvPr>
          <p:cNvSpPr>
            <a:spLocks noGrp="1"/>
          </p:cNvSpPr>
          <p:nvPr>
            <p:ph sz="half" idx="1"/>
          </p:nvPr>
        </p:nvSpPr>
        <p:spPr>
          <a:xfrm>
            <a:off x="640080" y="2103120"/>
            <a:ext cx="4846320" cy="402336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3A152C6-B090-41DA-A9C6-0D6ED8FBA639}"/>
              </a:ext>
            </a:extLst>
          </p:cNvPr>
          <p:cNvSpPr>
            <a:spLocks noGrp="1"/>
          </p:cNvSpPr>
          <p:nvPr>
            <p:ph sz="half" idx="2"/>
          </p:nvPr>
        </p:nvSpPr>
        <p:spPr>
          <a:xfrm>
            <a:off x="5852160" y="2103120"/>
            <a:ext cx="4846320" cy="402336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AAEAE948-7BE1-4A4C-B6C0-888678328D9B}"/>
              </a:ext>
            </a:extLst>
          </p:cNvPr>
          <p:cNvSpPr>
            <a:spLocks noGrp="1"/>
          </p:cNvSpPr>
          <p:nvPr>
            <p:ph type="body" sz="quarter" idx="10"/>
          </p:nvPr>
        </p:nvSpPr>
        <p:spPr>
          <a:xfrm>
            <a:off x="640080" y="1737360"/>
            <a:ext cx="4846320" cy="365760"/>
          </a:xfrm>
        </p:spPr>
        <p:txBody>
          <a:bodyPr>
            <a:normAutofit/>
          </a:bodyPr>
          <a:lstStyle>
            <a:lvl1pPr marL="0" indent="0">
              <a:buNone/>
              <a:defRPr sz="2000" b="1">
                <a:solidFill>
                  <a:schemeClr val="tx2"/>
                </a:solidFill>
              </a:defRPr>
            </a:lvl1pPr>
            <a:lvl2pPr marL="274320" indent="0">
              <a:buNone/>
              <a:defRPr/>
            </a:lvl2pPr>
            <a:lvl3pPr marL="548640" indent="0">
              <a:buNone/>
              <a:defRPr/>
            </a:lvl3pPr>
            <a:lvl4pPr marL="822960" indent="0">
              <a:buNone/>
              <a:defRPr/>
            </a:lvl4pPr>
            <a:lvl5pPr marL="1097280" indent="0">
              <a:buNone/>
              <a:defRPr/>
            </a:lvl5pPr>
          </a:lstStyle>
          <a:p>
            <a:pPr lvl="0"/>
            <a:r>
              <a:rPr lang="en-US"/>
              <a:t>Click to edit Master text styles</a:t>
            </a:r>
          </a:p>
        </p:txBody>
      </p:sp>
      <p:sp>
        <p:nvSpPr>
          <p:cNvPr id="11" name="Text Placeholder 5">
            <a:extLst>
              <a:ext uri="{FF2B5EF4-FFF2-40B4-BE49-F238E27FC236}">
                <a16:creationId xmlns:a16="http://schemas.microsoft.com/office/drawing/2014/main" id="{B86971FC-E50D-42C5-85D9-FF1D1F756C98}"/>
              </a:ext>
            </a:extLst>
          </p:cNvPr>
          <p:cNvSpPr>
            <a:spLocks noGrp="1"/>
          </p:cNvSpPr>
          <p:nvPr>
            <p:ph type="body" sz="quarter" idx="11"/>
          </p:nvPr>
        </p:nvSpPr>
        <p:spPr>
          <a:xfrm>
            <a:off x="5852160" y="1737360"/>
            <a:ext cx="4846320" cy="365760"/>
          </a:xfrm>
        </p:spPr>
        <p:txBody>
          <a:bodyPr>
            <a:normAutofit/>
          </a:bodyPr>
          <a:lstStyle>
            <a:lvl1pPr marL="0" indent="0">
              <a:buNone/>
              <a:defRPr sz="2000" b="1">
                <a:solidFill>
                  <a:schemeClr val="tx2"/>
                </a:solidFill>
              </a:defRPr>
            </a:lvl1pPr>
            <a:lvl2pPr marL="274320" indent="0">
              <a:buNone/>
              <a:defRPr/>
            </a:lvl2pPr>
            <a:lvl3pPr marL="548640" indent="0">
              <a:buNone/>
              <a:defRPr/>
            </a:lvl3pPr>
            <a:lvl4pPr marL="822960" indent="0">
              <a:buNone/>
              <a:defRPr/>
            </a:lvl4pPr>
            <a:lvl5pPr marL="1097280" indent="0">
              <a:buNone/>
              <a:defRPr/>
            </a:lvl5pPr>
          </a:lstStyle>
          <a:p>
            <a:pPr lvl="0"/>
            <a:r>
              <a:rPr lang="en-US"/>
              <a:t>Click to edit Master text styles</a:t>
            </a:r>
          </a:p>
        </p:txBody>
      </p:sp>
      <p:grpSp>
        <p:nvGrpSpPr>
          <p:cNvPr id="12" name="Group 11">
            <a:extLst>
              <a:ext uri="{FF2B5EF4-FFF2-40B4-BE49-F238E27FC236}">
                <a16:creationId xmlns:a16="http://schemas.microsoft.com/office/drawing/2014/main" id="{CA531766-D28A-4FAA-B43A-3ADEFDA88161}"/>
              </a:ext>
            </a:extLst>
          </p:cNvPr>
          <p:cNvGrpSpPr/>
          <p:nvPr userDrawn="1"/>
        </p:nvGrpSpPr>
        <p:grpSpPr>
          <a:xfrm>
            <a:off x="0" y="6400800"/>
            <a:ext cx="12192000" cy="457200"/>
            <a:chOff x="0" y="6400800"/>
            <a:chExt cx="12192000" cy="457200"/>
          </a:xfrm>
        </p:grpSpPr>
        <p:sp>
          <p:nvSpPr>
            <p:cNvPr id="13" name="Rectangle 12">
              <a:extLst>
                <a:ext uri="{FF2B5EF4-FFF2-40B4-BE49-F238E27FC236}">
                  <a16:creationId xmlns:a16="http://schemas.microsoft.com/office/drawing/2014/main" id="{D98EA04F-0893-4B90-B139-284091CE8060}"/>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 up of a sign&#10;&#10;Description automatically generated">
              <a:extLst>
                <a:ext uri="{FF2B5EF4-FFF2-40B4-BE49-F238E27FC236}">
                  <a16:creationId xmlns:a16="http://schemas.microsoft.com/office/drawing/2014/main" id="{CCD5B633-5759-4A62-B510-8EBECCC36CD7}"/>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4210916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Subhead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01A2-0207-4743-939E-F4CAC6F10AA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CFAAE3-42BF-4241-B32E-D61470D64E1C}"/>
              </a:ext>
            </a:extLst>
          </p:cNvPr>
          <p:cNvSpPr>
            <a:spLocks noGrp="1"/>
          </p:cNvSpPr>
          <p:nvPr>
            <p:ph sz="half" idx="1"/>
          </p:nvPr>
        </p:nvSpPr>
        <p:spPr>
          <a:xfrm>
            <a:off x="640080" y="2103120"/>
            <a:ext cx="4846320" cy="402336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AAEAE948-7BE1-4A4C-B6C0-888678328D9B}"/>
              </a:ext>
            </a:extLst>
          </p:cNvPr>
          <p:cNvSpPr>
            <a:spLocks noGrp="1"/>
          </p:cNvSpPr>
          <p:nvPr>
            <p:ph type="body" sz="quarter" idx="10"/>
          </p:nvPr>
        </p:nvSpPr>
        <p:spPr>
          <a:xfrm>
            <a:off x="640080" y="1737360"/>
            <a:ext cx="4846320" cy="365760"/>
          </a:xfrm>
        </p:spPr>
        <p:txBody>
          <a:bodyPr>
            <a:normAutofit/>
          </a:bodyPr>
          <a:lstStyle>
            <a:lvl1pPr marL="0" indent="0">
              <a:buNone/>
              <a:defRPr sz="2000" b="1">
                <a:solidFill>
                  <a:schemeClr val="tx2"/>
                </a:solidFill>
              </a:defRPr>
            </a:lvl1pPr>
            <a:lvl2pPr marL="274320" indent="0">
              <a:buNone/>
              <a:defRPr/>
            </a:lvl2pPr>
            <a:lvl3pPr marL="548640" indent="0">
              <a:buNone/>
              <a:defRPr/>
            </a:lvl3pPr>
            <a:lvl4pPr marL="822960" indent="0">
              <a:buNone/>
              <a:defRPr/>
            </a:lvl4pPr>
            <a:lvl5pPr marL="1097280" indent="0">
              <a:buNone/>
              <a:defRPr/>
            </a:lvl5pPr>
          </a:lstStyle>
          <a:p>
            <a:pPr lvl="0"/>
            <a:r>
              <a:rPr lang="en-US"/>
              <a:t>Click to edit Master text styles</a:t>
            </a:r>
          </a:p>
        </p:txBody>
      </p:sp>
      <p:sp>
        <p:nvSpPr>
          <p:cNvPr id="7" name="Picture Placeholder 6">
            <a:extLst>
              <a:ext uri="{FF2B5EF4-FFF2-40B4-BE49-F238E27FC236}">
                <a16:creationId xmlns:a16="http://schemas.microsoft.com/office/drawing/2014/main" id="{0C53597D-4F1F-4956-91FE-1FA769B7C10E}"/>
              </a:ext>
            </a:extLst>
          </p:cNvPr>
          <p:cNvSpPr>
            <a:spLocks noGrp="1"/>
          </p:cNvSpPr>
          <p:nvPr>
            <p:ph type="pic" sz="quarter" idx="11"/>
          </p:nvPr>
        </p:nvSpPr>
        <p:spPr>
          <a:xfrm>
            <a:off x="5851525" y="1736724"/>
            <a:ext cx="4846638" cy="4389755"/>
          </a:xfrm>
        </p:spPr>
        <p:txBody>
          <a:bodyPr/>
          <a:lstStyle>
            <a:lvl1pPr marL="0" indent="0">
              <a:buFontTx/>
              <a:buNone/>
              <a:defRPr/>
            </a:lvl1pPr>
          </a:lstStyle>
          <a:p>
            <a:r>
              <a:rPr lang="en-US"/>
              <a:t>Click icon to add picture</a:t>
            </a:r>
            <a:endParaRPr lang="en-US" dirty="0"/>
          </a:p>
        </p:txBody>
      </p:sp>
      <p:grpSp>
        <p:nvGrpSpPr>
          <p:cNvPr id="11" name="Group 10">
            <a:extLst>
              <a:ext uri="{FF2B5EF4-FFF2-40B4-BE49-F238E27FC236}">
                <a16:creationId xmlns:a16="http://schemas.microsoft.com/office/drawing/2014/main" id="{DE2E4EAC-3931-4980-82CE-01512E9D751D}"/>
              </a:ext>
            </a:extLst>
          </p:cNvPr>
          <p:cNvGrpSpPr/>
          <p:nvPr userDrawn="1"/>
        </p:nvGrpSpPr>
        <p:grpSpPr>
          <a:xfrm>
            <a:off x="0" y="6400800"/>
            <a:ext cx="12192000" cy="457200"/>
            <a:chOff x="0" y="6400800"/>
            <a:chExt cx="12192000" cy="457200"/>
          </a:xfrm>
        </p:grpSpPr>
        <p:sp>
          <p:nvSpPr>
            <p:cNvPr id="12" name="Rectangle 11">
              <a:extLst>
                <a:ext uri="{FF2B5EF4-FFF2-40B4-BE49-F238E27FC236}">
                  <a16:creationId xmlns:a16="http://schemas.microsoft.com/office/drawing/2014/main" id="{B5ED8B99-E36A-4C0C-9AEB-3F1982E58018}"/>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71CAC9F3-6EB4-4F05-901C-3B5C6A8646D6}"/>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3389062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Full Bleed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65745A1-62F6-4563-92E8-B2EB2AB5BF7B}"/>
              </a:ext>
            </a:extLst>
          </p:cNvPr>
          <p:cNvSpPr>
            <a:spLocks noGrp="1"/>
          </p:cNvSpPr>
          <p:nvPr>
            <p:ph type="pic" sz="quarter" idx="10"/>
          </p:nvPr>
        </p:nvSpPr>
        <p:spPr>
          <a:xfrm>
            <a:off x="0" y="0"/>
            <a:ext cx="12192000" cy="6400800"/>
          </a:xfrm>
        </p:spPr>
        <p:txBody>
          <a:bodyPr/>
          <a:lstStyle>
            <a:lvl1pPr marL="0" indent="0">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72FCE620-1683-4C34-B78B-1E72626860D8}"/>
              </a:ext>
            </a:extLst>
          </p:cNvPr>
          <p:cNvSpPr>
            <a:spLocks noGrp="1"/>
          </p:cNvSpPr>
          <p:nvPr>
            <p:ph type="title"/>
          </p:nvPr>
        </p:nvSpPr>
        <p:spPr/>
        <p:txBody>
          <a:bodyPr/>
          <a:lstStyle/>
          <a:p>
            <a:r>
              <a:rPr lang="en-US"/>
              <a:t>Click to edit Master title style</a:t>
            </a:r>
            <a:endParaRPr lang="en-US" dirty="0"/>
          </a:p>
        </p:txBody>
      </p:sp>
      <p:grpSp>
        <p:nvGrpSpPr>
          <p:cNvPr id="9" name="Group 8">
            <a:extLst>
              <a:ext uri="{FF2B5EF4-FFF2-40B4-BE49-F238E27FC236}">
                <a16:creationId xmlns:a16="http://schemas.microsoft.com/office/drawing/2014/main" id="{FC4BB72A-F555-4541-B2F4-687658B2704C}"/>
              </a:ext>
            </a:extLst>
          </p:cNvPr>
          <p:cNvGrpSpPr/>
          <p:nvPr userDrawn="1"/>
        </p:nvGrpSpPr>
        <p:grpSpPr>
          <a:xfrm>
            <a:off x="0" y="6400800"/>
            <a:ext cx="12192000" cy="457200"/>
            <a:chOff x="0" y="6400800"/>
            <a:chExt cx="12192000" cy="457200"/>
          </a:xfrm>
        </p:grpSpPr>
        <p:sp>
          <p:nvSpPr>
            <p:cNvPr id="11" name="Rectangle 10">
              <a:extLst>
                <a:ext uri="{FF2B5EF4-FFF2-40B4-BE49-F238E27FC236}">
                  <a16:creationId xmlns:a16="http://schemas.microsoft.com/office/drawing/2014/main" id="{467837F5-09EC-4910-8C5F-7074A6EA971B}"/>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sign&#10;&#10;Description automatically generated">
              <a:extLst>
                <a:ext uri="{FF2B5EF4-FFF2-40B4-BE49-F238E27FC236}">
                  <a16:creationId xmlns:a16="http://schemas.microsoft.com/office/drawing/2014/main" id="{913E1CB3-94A2-4BE7-A665-A5E77990FA67}"/>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368216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Media">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D42FA504-F343-4C47-A90A-ADE7F405F73F}"/>
              </a:ext>
            </a:extLst>
          </p:cNvPr>
          <p:cNvSpPr>
            <a:spLocks noGrp="1"/>
          </p:cNvSpPr>
          <p:nvPr>
            <p:ph type="media" sz="quarter" idx="10"/>
          </p:nvPr>
        </p:nvSpPr>
        <p:spPr>
          <a:xfrm>
            <a:off x="0" y="0"/>
            <a:ext cx="12192000" cy="6400800"/>
          </a:xfrm>
        </p:spPr>
        <p:txBody>
          <a:bodyPr/>
          <a:lstStyle>
            <a:lvl1pPr marL="0" indent="0">
              <a:buNone/>
              <a:defRPr/>
            </a:lvl1pPr>
          </a:lstStyle>
          <a:p>
            <a:r>
              <a:rPr lang="en-US"/>
              <a:t>Click icon to add media</a:t>
            </a:r>
            <a:endParaRPr lang="en-US" dirty="0"/>
          </a:p>
        </p:txBody>
      </p:sp>
      <p:sp>
        <p:nvSpPr>
          <p:cNvPr id="2" name="Title 1">
            <a:extLst>
              <a:ext uri="{FF2B5EF4-FFF2-40B4-BE49-F238E27FC236}">
                <a16:creationId xmlns:a16="http://schemas.microsoft.com/office/drawing/2014/main" id="{07415F45-B30A-487B-84E0-8808D0D58BE3}"/>
              </a:ext>
            </a:extLst>
          </p:cNvPr>
          <p:cNvSpPr>
            <a:spLocks noGrp="1"/>
          </p:cNvSpPr>
          <p:nvPr>
            <p:ph type="title"/>
          </p:nvPr>
        </p:nvSpPr>
        <p:spPr/>
        <p:txBody>
          <a:bodyPr/>
          <a:lstStyle/>
          <a:p>
            <a:r>
              <a:rPr lang="en-US"/>
              <a:t>Click to edit Master title style</a:t>
            </a:r>
            <a:endParaRPr lang="en-US" dirty="0"/>
          </a:p>
        </p:txBody>
      </p:sp>
      <p:grpSp>
        <p:nvGrpSpPr>
          <p:cNvPr id="8" name="Group 7">
            <a:extLst>
              <a:ext uri="{FF2B5EF4-FFF2-40B4-BE49-F238E27FC236}">
                <a16:creationId xmlns:a16="http://schemas.microsoft.com/office/drawing/2014/main" id="{A2985578-F2CD-416A-93C7-5E1A37372E47}"/>
              </a:ext>
            </a:extLst>
          </p:cNvPr>
          <p:cNvGrpSpPr/>
          <p:nvPr userDrawn="1"/>
        </p:nvGrpSpPr>
        <p:grpSpPr>
          <a:xfrm>
            <a:off x="0" y="6400800"/>
            <a:ext cx="12192000" cy="457200"/>
            <a:chOff x="0" y="6400800"/>
            <a:chExt cx="12192000" cy="457200"/>
          </a:xfrm>
        </p:grpSpPr>
        <p:sp>
          <p:nvSpPr>
            <p:cNvPr id="9" name="Rectangle 8">
              <a:extLst>
                <a:ext uri="{FF2B5EF4-FFF2-40B4-BE49-F238E27FC236}">
                  <a16:creationId xmlns:a16="http://schemas.microsoft.com/office/drawing/2014/main" id="{A12C699D-7D2F-474A-8836-C19CC60443FE}"/>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automatically generated">
              <a:extLst>
                <a:ext uri="{FF2B5EF4-FFF2-40B4-BE49-F238E27FC236}">
                  <a16:creationId xmlns:a16="http://schemas.microsoft.com/office/drawing/2014/main" id="{5CAAC025-B907-41A0-AE69-010D2CAA8318}"/>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2357829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720F-4AC9-4752-A836-935ABA80AAF4}"/>
              </a:ext>
            </a:extLst>
          </p:cNvPr>
          <p:cNvSpPr>
            <a:spLocks noGrp="1"/>
          </p:cNvSpPr>
          <p:nvPr>
            <p:ph type="title"/>
          </p:nvPr>
        </p:nvSpPr>
        <p:spPr/>
        <p:txBody>
          <a:bodyPr/>
          <a:lstStyle/>
          <a:p>
            <a:r>
              <a:rPr lang="en-US"/>
              <a:t>Click to edit Master title style</a:t>
            </a:r>
          </a:p>
        </p:txBody>
      </p:sp>
      <p:sp>
        <p:nvSpPr>
          <p:cNvPr id="4" name="Picture Placeholder 3">
            <a:extLst>
              <a:ext uri="{FF2B5EF4-FFF2-40B4-BE49-F238E27FC236}">
                <a16:creationId xmlns:a16="http://schemas.microsoft.com/office/drawing/2014/main" id="{3216C19A-F5F3-4863-A1C7-549E63253DB2}"/>
              </a:ext>
            </a:extLst>
          </p:cNvPr>
          <p:cNvSpPr>
            <a:spLocks noGrp="1" noChangeAspect="1"/>
          </p:cNvSpPr>
          <p:nvPr>
            <p:ph type="pic" sz="quarter" idx="10"/>
          </p:nvPr>
        </p:nvSpPr>
        <p:spPr>
          <a:xfrm>
            <a:off x="708342" y="1705474"/>
            <a:ext cx="2286000" cy="2286000"/>
          </a:xfrm>
          <a:prstGeom prst="ellipse">
            <a:avLst/>
          </a:prstGeom>
          <a:ln>
            <a:noFill/>
          </a:ln>
        </p:spPr>
        <p:txBody>
          <a:bodyPr/>
          <a:lstStyle>
            <a:lvl1pPr marL="0" indent="0">
              <a:buNone/>
              <a:defRPr/>
            </a:lvl1pPr>
          </a:lstStyle>
          <a:p>
            <a:r>
              <a:rPr lang="en-US"/>
              <a:t>Click icon to add picture</a:t>
            </a:r>
            <a:endParaRPr lang="en-US" dirty="0"/>
          </a:p>
        </p:txBody>
      </p:sp>
      <p:sp>
        <p:nvSpPr>
          <p:cNvPr id="8" name="Picture Placeholder 3">
            <a:extLst>
              <a:ext uri="{FF2B5EF4-FFF2-40B4-BE49-F238E27FC236}">
                <a16:creationId xmlns:a16="http://schemas.microsoft.com/office/drawing/2014/main" id="{878D1872-224B-4415-B66D-B62B4EF1646F}"/>
              </a:ext>
            </a:extLst>
          </p:cNvPr>
          <p:cNvSpPr>
            <a:spLocks noGrp="1" noChangeAspect="1"/>
          </p:cNvSpPr>
          <p:nvPr>
            <p:ph type="pic" sz="quarter" idx="12"/>
          </p:nvPr>
        </p:nvSpPr>
        <p:spPr>
          <a:xfrm>
            <a:off x="3496491" y="1705474"/>
            <a:ext cx="2286000" cy="2286000"/>
          </a:xfrm>
          <a:prstGeom prst="ellipse">
            <a:avLst/>
          </a:prstGeom>
          <a:ln>
            <a:noFill/>
          </a:ln>
        </p:spPr>
        <p:txBody>
          <a:bodyPr/>
          <a:lstStyle>
            <a:lvl1pPr marL="0" indent="0">
              <a:buNone/>
              <a:defRPr/>
            </a:lvl1pPr>
          </a:lstStyle>
          <a:p>
            <a:r>
              <a:rPr lang="en-US"/>
              <a:t>Click icon to add picture</a:t>
            </a:r>
            <a:endParaRPr lang="en-US" dirty="0"/>
          </a:p>
        </p:txBody>
      </p:sp>
      <p:sp>
        <p:nvSpPr>
          <p:cNvPr id="11" name="Picture Placeholder 3">
            <a:extLst>
              <a:ext uri="{FF2B5EF4-FFF2-40B4-BE49-F238E27FC236}">
                <a16:creationId xmlns:a16="http://schemas.microsoft.com/office/drawing/2014/main" id="{6432C2AA-8BAA-4E23-92B0-AE9C31CE0412}"/>
              </a:ext>
            </a:extLst>
          </p:cNvPr>
          <p:cNvSpPr>
            <a:spLocks noGrp="1" noChangeAspect="1"/>
          </p:cNvSpPr>
          <p:nvPr>
            <p:ph type="pic" sz="quarter" idx="14"/>
          </p:nvPr>
        </p:nvSpPr>
        <p:spPr>
          <a:xfrm>
            <a:off x="6284640" y="1705474"/>
            <a:ext cx="2286000" cy="2286000"/>
          </a:xfrm>
          <a:prstGeom prst="ellipse">
            <a:avLst/>
          </a:prstGeom>
          <a:ln>
            <a:noFill/>
          </a:ln>
        </p:spPr>
        <p:txBody>
          <a:bodyPr/>
          <a:lstStyle>
            <a:lvl1pPr marL="0" indent="0">
              <a:buNone/>
              <a:defRPr/>
            </a:lvl1pPr>
          </a:lstStyle>
          <a:p>
            <a:r>
              <a:rPr lang="en-US"/>
              <a:t>Click icon to add picture</a:t>
            </a:r>
            <a:endParaRPr lang="en-US" dirty="0"/>
          </a:p>
        </p:txBody>
      </p:sp>
      <p:sp>
        <p:nvSpPr>
          <p:cNvPr id="14" name="Picture Placeholder 3">
            <a:extLst>
              <a:ext uri="{FF2B5EF4-FFF2-40B4-BE49-F238E27FC236}">
                <a16:creationId xmlns:a16="http://schemas.microsoft.com/office/drawing/2014/main" id="{BFED39F0-CC8F-4B41-8755-08DC9822084D}"/>
              </a:ext>
            </a:extLst>
          </p:cNvPr>
          <p:cNvSpPr>
            <a:spLocks noGrp="1" noChangeAspect="1"/>
          </p:cNvSpPr>
          <p:nvPr>
            <p:ph type="pic" sz="quarter" idx="16"/>
          </p:nvPr>
        </p:nvSpPr>
        <p:spPr>
          <a:xfrm>
            <a:off x="9072789" y="1705474"/>
            <a:ext cx="2286000" cy="2286000"/>
          </a:xfrm>
          <a:prstGeom prst="ellipse">
            <a:avLst/>
          </a:prstGeom>
          <a:ln>
            <a:noFill/>
          </a:ln>
        </p:spPr>
        <p:txBody>
          <a:bodyPr/>
          <a:lstStyle>
            <a:lvl1pPr marL="0" indent="0">
              <a:buNone/>
              <a:defRPr/>
            </a:lvl1pPr>
          </a:lstStyle>
          <a:p>
            <a:r>
              <a:rPr lang="en-US"/>
              <a:t>Click icon to add picture</a:t>
            </a:r>
            <a:endParaRPr lang="en-US" dirty="0"/>
          </a:p>
        </p:txBody>
      </p:sp>
      <p:sp>
        <p:nvSpPr>
          <p:cNvPr id="21" name="Text Placeholder 20">
            <a:extLst>
              <a:ext uri="{FF2B5EF4-FFF2-40B4-BE49-F238E27FC236}">
                <a16:creationId xmlns:a16="http://schemas.microsoft.com/office/drawing/2014/main" id="{DC1226DD-EDFF-43D0-BB5B-7F43E23CB760}"/>
              </a:ext>
            </a:extLst>
          </p:cNvPr>
          <p:cNvSpPr>
            <a:spLocks noGrp="1"/>
          </p:cNvSpPr>
          <p:nvPr>
            <p:ph type="body" sz="quarter" idx="18"/>
          </p:nvPr>
        </p:nvSpPr>
        <p:spPr>
          <a:xfrm>
            <a:off x="617061" y="4324078"/>
            <a:ext cx="2468880" cy="1555750"/>
          </a:xfrm>
        </p:spPr>
        <p:txBody>
          <a:bodyPr/>
          <a:lstStyle>
            <a:lvl1pPr marL="0" indent="0">
              <a:buNone/>
              <a:defRPr sz="1600" b="1"/>
            </a:lvl1pPr>
            <a:lvl2pPr marL="274320" indent="0">
              <a:buNone/>
              <a:defRPr sz="1400"/>
            </a:lvl2pPr>
            <a:lvl3pPr marL="548640" indent="0">
              <a:buNone/>
              <a:defRPr sz="1400"/>
            </a:lvl3pPr>
            <a:lvl4pPr marL="822960" indent="0">
              <a:buNone/>
              <a:defRPr sz="1400"/>
            </a:lvl4pPr>
            <a:lvl5pPr marL="109728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0">
            <a:extLst>
              <a:ext uri="{FF2B5EF4-FFF2-40B4-BE49-F238E27FC236}">
                <a16:creationId xmlns:a16="http://schemas.microsoft.com/office/drawing/2014/main" id="{BCB071A6-2EE8-4E28-A201-D82CE5589715}"/>
              </a:ext>
            </a:extLst>
          </p:cNvPr>
          <p:cNvSpPr>
            <a:spLocks noGrp="1"/>
          </p:cNvSpPr>
          <p:nvPr>
            <p:ph type="body" sz="quarter" idx="19"/>
          </p:nvPr>
        </p:nvSpPr>
        <p:spPr>
          <a:xfrm>
            <a:off x="3405210" y="4324078"/>
            <a:ext cx="2468880" cy="1555750"/>
          </a:xfrm>
        </p:spPr>
        <p:txBody>
          <a:bodyPr/>
          <a:lstStyle>
            <a:lvl1pPr marL="0" indent="0">
              <a:buNone/>
              <a:defRPr sz="1600" b="1"/>
            </a:lvl1pPr>
            <a:lvl2pPr marL="274320" indent="0">
              <a:buNone/>
              <a:defRPr sz="1400"/>
            </a:lvl2pPr>
            <a:lvl3pPr marL="548640" indent="0">
              <a:buNone/>
              <a:defRPr sz="1400"/>
            </a:lvl3pPr>
            <a:lvl4pPr marL="822960" indent="0">
              <a:buNone/>
              <a:defRPr sz="1400"/>
            </a:lvl4pPr>
            <a:lvl5pPr marL="109728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0">
            <a:extLst>
              <a:ext uri="{FF2B5EF4-FFF2-40B4-BE49-F238E27FC236}">
                <a16:creationId xmlns:a16="http://schemas.microsoft.com/office/drawing/2014/main" id="{10B02836-9DAB-4365-B234-A1C257DFA5B8}"/>
              </a:ext>
            </a:extLst>
          </p:cNvPr>
          <p:cNvSpPr>
            <a:spLocks noGrp="1"/>
          </p:cNvSpPr>
          <p:nvPr>
            <p:ph type="body" sz="quarter" idx="20"/>
          </p:nvPr>
        </p:nvSpPr>
        <p:spPr>
          <a:xfrm>
            <a:off x="6193200" y="4324078"/>
            <a:ext cx="2468880" cy="1555750"/>
          </a:xfrm>
        </p:spPr>
        <p:txBody>
          <a:bodyPr/>
          <a:lstStyle>
            <a:lvl1pPr marL="0" indent="0">
              <a:buNone/>
              <a:defRPr sz="1600" b="1"/>
            </a:lvl1pPr>
            <a:lvl2pPr marL="274320" indent="0">
              <a:buNone/>
              <a:defRPr sz="1400"/>
            </a:lvl2pPr>
            <a:lvl3pPr marL="548640" indent="0">
              <a:buNone/>
              <a:defRPr sz="1400"/>
            </a:lvl3pPr>
            <a:lvl4pPr marL="822960" indent="0">
              <a:buNone/>
              <a:defRPr sz="1400"/>
            </a:lvl4pPr>
            <a:lvl5pPr marL="109728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20">
            <a:extLst>
              <a:ext uri="{FF2B5EF4-FFF2-40B4-BE49-F238E27FC236}">
                <a16:creationId xmlns:a16="http://schemas.microsoft.com/office/drawing/2014/main" id="{DBE2EB0E-A3B6-4867-9EB8-2813D5F304A0}"/>
              </a:ext>
            </a:extLst>
          </p:cNvPr>
          <p:cNvSpPr>
            <a:spLocks noGrp="1"/>
          </p:cNvSpPr>
          <p:nvPr>
            <p:ph type="body" sz="quarter" idx="21"/>
          </p:nvPr>
        </p:nvSpPr>
        <p:spPr>
          <a:xfrm>
            <a:off x="8981190" y="4324078"/>
            <a:ext cx="2468880" cy="1555750"/>
          </a:xfrm>
        </p:spPr>
        <p:txBody>
          <a:bodyPr/>
          <a:lstStyle>
            <a:lvl1pPr marL="0" indent="0">
              <a:buNone/>
              <a:defRPr sz="1600" b="1"/>
            </a:lvl1pPr>
            <a:lvl2pPr marL="274320" indent="0">
              <a:buNone/>
              <a:defRPr sz="1400"/>
            </a:lvl2pPr>
            <a:lvl3pPr marL="548640" indent="0">
              <a:buNone/>
              <a:defRPr sz="1400"/>
            </a:lvl3pPr>
            <a:lvl4pPr marL="822960" indent="0">
              <a:buNone/>
              <a:defRPr sz="1400"/>
            </a:lvl4pPr>
            <a:lvl5pPr marL="109728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5" name="Group 14">
            <a:extLst>
              <a:ext uri="{FF2B5EF4-FFF2-40B4-BE49-F238E27FC236}">
                <a16:creationId xmlns:a16="http://schemas.microsoft.com/office/drawing/2014/main" id="{5C76EFC1-A707-45EF-B95C-B04DFAFDFC77}"/>
              </a:ext>
            </a:extLst>
          </p:cNvPr>
          <p:cNvGrpSpPr/>
          <p:nvPr userDrawn="1"/>
        </p:nvGrpSpPr>
        <p:grpSpPr>
          <a:xfrm>
            <a:off x="0" y="6400800"/>
            <a:ext cx="12192000" cy="457200"/>
            <a:chOff x="0" y="6400800"/>
            <a:chExt cx="12192000" cy="457200"/>
          </a:xfrm>
        </p:grpSpPr>
        <p:sp>
          <p:nvSpPr>
            <p:cNvPr id="16" name="Rectangle 15">
              <a:extLst>
                <a:ext uri="{FF2B5EF4-FFF2-40B4-BE49-F238E27FC236}">
                  <a16:creationId xmlns:a16="http://schemas.microsoft.com/office/drawing/2014/main" id="{1FC882AE-B31F-4EA3-863D-7975CBD48CB2}"/>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close up of a sign&#10;&#10;Description automatically generated">
              <a:extLst>
                <a:ext uri="{FF2B5EF4-FFF2-40B4-BE49-F238E27FC236}">
                  <a16:creationId xmlns:a16="http://schemas.microsoft.com/office/drawing/2014/main" id="{D972699C-A0B3-4460-9AA0-14FB8E1EED8E}"/>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2482669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E620-1683-4C34-B78B-1E72626860D8}"/>
              </a:ext>
            </a:extLst>
          </p:cNvPr>
          <p:cNvSpPr>
            <a:spLocks noGrp="1"/>
          </p:cNvSpPr>
          <p:nvPr>
            <p:ph type="title"/>
          </p:nvPr>
        </p:nvSpPr>
        <p:spPr/>
        <p:txBody>
          <a:bodyPr/>
          <a:lstStyle/>
          <a:p>
            <a:r>
              <a:rPr lang="en-US"/>
              <a:t>Click to edit Master title style</a:t>
            </a:r>
            <a:endParaRPr lang="en-US" dirty="0"/>
          </a:p>
        </p:txBody>
      </p:sp>
      <p:grpSp>
        <p:nvGrpSpPr>
          <p:cNvPr id="9" name="Group 8">
            <a:extLst>
              <a:ext uri="{FF2B5EF4-FFF2-40B4-BE49-F238E27FC236}">
                <a16:creationId xmlns:a16="http://schemas.microsoft.com/office/drawing/2014/main" id="{3FD56D9A-E2A1-4797-8E05-0700041A1255}"/>
              </a:ext>
            </a:extLst>
          </p:cNvPr>
          <p:cNvGrpSpPr/>
          <p:nvPr userDrawn="1"/>
        </p:nvGrpSpPr>
        <p:grpSpPr>
          <a:xfrm>
            <a:off x="0" y="6400800"/>
            <a:ext cx="12192000" cy="457200"/>
            <a:chOff x="0" y="6400800"/>
            <a:chExt cx="12192000" cy="457200"/>
          </a:xfrm>
        </p:grpSpPr>
        <p:sp>
          <p:nvSpPr>
            <p:cNvPr id="10" name="Rectangle 9">
              <a:extLst>
                <a:ext uri="{FF2B5EF4-FFF2-40B4-BE49-F238E27FC236}">
                  <a16:creationId xmlns:a16="http://schemas.microsoft.com/office/drawing/2014/main" id="{DE494F40-9065-42F9-B00B-17B331F41771}"/>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lose up of a sign&#10;&#10;Description automatically generated">
              <a:extLst>
                <a:ext uri="{FF2B5EF4-FFF2-40B4-BE49-F238E27FC236}">
                  <a16:creationId xmlns:a16="http://schemas.microsoft.com/office/drawing/2014/main" id="{5B8FD3D7-5D03-4E01-9EB3-284FF097032F}"/>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23818695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9490255-3216-4C28-8FD0-63DDA84E8658}"/>
              </a:ext>
            </a:extLst>
          </p:cNvPr>
          <p:cNvGrpSpPr/>
          <p:nvPr userDrawn="1"/>
        </p:nvGrpSpPr>
        <p:grpSpPr>
          <a:xfrm>
            <a:off x="0" y="6400800"/>
            <a:ext cx="12192000" cy="457200"/>
            <a:chOff x="0" y="6400800"/>
            <a:chExt cx="12192000" cy="457200"/>
          </a:xfrm>
        </p:grpSpPr>
        <p:sp>
          <p:nvSpPr>
            <p:cNvPr id="9" name="Rectangle 8">
              <a:extLst>
                <a:ext uri="{FF2B5EF4-FFF2-40B4-BE49-F238E27FC236}">
                  <a16:creationId xmlns:a16="http://schemas.microsoft.com/office/drawing/2014/main" id="{72E71B2B-59D8-40F2-8F3C-60F4C4D95AB4}"/>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automatically generated">
              <a:extLst>
                <a:ext uri="{FF2B5EF4-FFF2-40B4-BE49-F238E27FC236}">
                  <a16:creationId xmlns:a16="http://schemas.microsoft.com/office/drawing/2014/main" id="{D5C68C83-0FC1-4E5A-A97F-326C7403BFFD}"/>
                </a:ext>
              </a:extLst>
            </p:cNvPr>
            <p:cNvPicPr>
              <a:picLocks noChangeAspect="1"/>
            </p:cNvPicPr>
            <p:nvPr userDrawn="1"/>
          </p:nvPicPr>
          <p:blipFill>
            <a:blip r:embed="rId2"/>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2681255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ECA8F5-54F5-41E9-A86A-C08173CB630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6DD60B-04AC-4490-A815-095E9271F815}"/>
              </a:ext>
            </a:extLst>
          </p:cNvPr>
          <p:cNvSpPr>
            <a:spLocks noGrp="1"/>
          </p:cNvSpPr>
          <p:nvPr>
            <p:ph type="title"/>
          </p:nvPr>
        </p:nvSpPr>
        <p:spPr>
          <a:xfrm>
            <a:off x="640080" y="1005839"/>
            <a:ext cx="7315200" cy="3474720"/>
          </a:xfrm>
        </p:spPr>
        <p:txBody>
          <a:bodyPr>
            <a:noAutofit/>
          </a:bodyPr>
          <a:lstStyle>
            <a:lvl1pPr>
              <a:defRPr sz="72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528118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ssion Statem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ECA8F5-54F5-41E9-A86A-C08173CB6306}"/>
              </a:ext>
            </a:extLst>
          </p:cNvPr>
          <p:cNvPicPr>
            <a:picLocks noChangeAspect="1"/>
          </p:cNvPicPr>
          <p:nvPr userDrawn="1"/>
        </p:nvPicPr>
        <p:blipFill>
          <a:blip r:embed="rId2"/>
          <a:src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D1DE1E70-4A54-450A-829E-00644A927BBA}"/>
              </a:ext>
            </a:extLst>
          </p:cNvPr>
          <p:cNvSpPr txBox="1"/>
          <p:nvPr userDrawn="1"/>
        </p:nvSpPr>
        <p:spPr>
          <a:xfrm>
            <a:off x="640080" y="1005840"/>
            <a:ext cx="6400800" cy="2286000"/>
          </a:xfrm>
          <a:prstGeom prst="rect">
            <a:avLst/>
          </a:prstGeom>
          <a:noFill/>
        </p:spPr>
        <p:txBody>
          <a:bodyPr wrap="square" rtlCol="0">
            <a:spAutoFit/>
          </a:bodyPr>
          <a:lstStyle/>
          <a:p>
            <a:r>
              <a:rPr lang="en-US" sz="4000" dirty="0">
                <a:solidFill>
                  <a:schemeClr val="bg1"/>
                </a:solidFill>
                <a:latin typeface="+mj-lt"/>
              </a:rPr>
              <a:t>Building a community that advances the profession of physical therapy to improve the health of society.</a:t>
            </a:r>
          </a:p>
        </p:txBody>
      </p:sp>
    </p:spTree>
    <p:extLst>
      <p:ext uri="{BB962C8B-B14F-4D97-AF65-F5344CB8AC3E}">
        <p14:creationId xmlns:p14="http://schemas.microsoft.com/office/powerpoint/2010/main" val="569728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ash">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55E69B-FC88-47FB-8C2F-EDDE854C1D0C}"/>
              </a:ext>
            </a:extLst>
          </p:cNvPr>
          <p:cNvPicPr>
            <a:picLocks noChangeAspect="1"/>
          </p:cNvPicPr>
          <p:nvPr userDrawn="1"/>
        </p:nvPicPr>
        <p:blipFill>
          <a:blip r:embed="rId2"/>
          <a:srcRect/>
          <a:stretch/>
        </p:blipFill>
        <p:spPr>
          <a:xfrm>
            <a:off x="1981200" y="1409700"/>
            <a:ext cx="8229600" cy="4038599"/>
          </a:xfrm>
          <a:prstGeom prst="rect">
            <a:avLst/>
          </a:prstGeom>
        </p:spPr>
      </p:pic>
    </p:spTree>
    <p:extLst>
      <p:ext uri="{BB962C8B-B14F-4D97-AF65-F5344CB8AC3E}">
        <p14:creationId xmlns:p14="http://schemas.microsoft.com/office/powerpoint/2010/main" val="328974047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E620-1683-4C34-B78B-1E72626860D8}"/>
              </a:ext>
            </a:extLst>
          </p:cNvPr>
          <p:cNvSpPr>
            <a:spLocks noGrp="1"/>
          </p:cNvSpPr>
          <p:nvPr>
            <p:ph type="title"/>
          </p:nvPr>
        </p:nvSpPr>
        <p:spPr/>
        <p:txBody>
          <a:bodyPr/>
          <a:lstStyle/>
          <a:p>
            <a:r>
              <a:rPr lang="en-US"/>
              <a:t>Click to edit Master title style</a:t>
            </a:r>
            <a:endParaRPr lang="en-US" dirty="0"/>
          </a:p>
        </p:txBody>
      </p:sp>
      <p:grpSp>
        <p:nvGrpSpPr>
          <p:cNvPr id="9" name="Group 8">
            <a:extLst>
              <a:ext uri="{FF2B5EF4-FFF2-40B4-BE49-F238E27FC236}">
                <a16:creationId xmlns:a16="http://schemas.microsoft.com/office/drawing/2014/main" id="{3FD56D9A-E2A1-4797-8E05-0700041A1255}"/>
              </a:ext>
            </a:extLst>
          </p:cNvPr>
          <p:cNvGrpSpPr/>
          <p:nvPr userDrawn="1"/>
        </p:nvGrpSpPr>
        <p:grpSpPr>
          <a:xfrm>
            <a:off x="0" y="6400800"/>
            <a:ext cx="12192000" cy="457200"/>
            <a:chOff x="0" y="6400800"/>
            <a:chExt cx="12192000" cy="457200"/>
          </a:xfrm>
        </p:grpSpPr>
        <p:sp>
          <p:nvSpPr>
            <p:cNvPr id="10" name="Rectangle 9">
              <a:extLst>
                <a:ext uri="{FF2B5EF4-FFF2-40B4-BE49-F238E27FC236}">
                  <a16:creationId xmlns:a16="http://schemas.microsoft.com/office/drawing/2014/main" id="{DE494F40-9065-42F9-B00B-17B331F41771}"/>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lose up of a sign&#10;&#10;Description automatically generated">
              <a:extLst>
                <a:ext uri="{FF2B5EF4-FFF2-40B4-BE49-F238E27FC236}">
                  <a16:creationId xmlns:a16="http://schemas.microsoft.com/office/drawing/2014/main" id="{5B8FD3D7-5D03-4E01-9EB3-284FF097032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2636398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B67E0-DC90-4DAD-B9F5-C2DD0F5EE7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85FC71D-1510-4D7E-A09B-7BA95DC3987D}"/>
              </a:ext>
            </a:extLst>
          </p:cNvPr>
          <p:cNvSpPr>
            <a:spLocks noGrp="1"/>
          </p:cNvSpPr>
          <p:nvPr>
            <p:ph idx="1"/>
          </p:nvPr>
        </p:nvSpPr>
        <p:spPr>
          <a:xfrm>
            <a:off x="640080" y="1463040"/>
            <a:ext cx="10058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6" name="Group 5">
            <a:extLst>
              <a:ext uri="{FF2B5EF4-FFF2-40B4-BE49-F238E27FC236}">
                <a16:creationId xmlns:a16="http://schemas.microsoft.com/office/drawing/2014/main" id="{4BD4E7A3-BE84-4591-9AA2-D2B5C2616E68}"/>
              </a:ext>
            </a:extLst>
          </p:cNvPr>
          <p:cNvGrpSpPr/>
          <p:nvPr userDrawn="1"/>
        </p:nvGrpSpPr>
        <p:grpSpPr>
          <a:xfrm>
            <a:off x="0" y="6400800"/>
            <a:ext cx="12192000" cy="457200"/>
            <a:chOff x="0" y="6400800"/>
            <a:chExt cx="12192000" cy="457200"/>
          </a:xfrm>
        </p:grpSpPr>
        <p:sp>
          <p:nvSpPr>
            <p:cNvPr id="10" name="Rectangle 9">
              <a:extLst>
                <a:ext uri="{FF2B5EF4-FFF2-40B4-BE49-F238E27FC236}">
                  <a16:creationId xmlns:a16="http://schemas.microsoft.com/office/drawing/2014/main" id="{5EE04567-A6A8-4EE0-AA53-C05D522DA14B}"/>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id="{BE35D198-F9C3-43D8-985A-D35C2F03114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1067517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4 Divid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1CE3E9-31F9-4B5E-BE60-C9B26067829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AA67349-DB0F-487C-8810-FC8B51951C24}"/>
              </a:ext>
            </a:extLst>
          </p:cNvPr>
          <p:cNvSpPr>
            <a:spLocks noGrp="1"/>
          </p:cNvSpPr>
          <p:nvPr>
            <p:ph type="title"/>
          </p:nvPr>
        </p:nvSpPr>
        <p:spPr>
          <a:xfrm>
            <a:off x="640080" y="822960"/>
            <a:ext cx="10058400" cy="1371600"/>
          </a:xfrm>
        </p:spPr>
        <p:txBody>
          <a:bodyPr anchor="b">
            <a:normAutofit/>
          </a:bodyPr>
          <a:lstStyle>
            <a:lvl1pPr>
              <a:defRPr sz="36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485967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01A2-0207-4743-939E-F4CAC6F10AA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CFAAE3-42BF-4241-B32E-D61470D64E1C}"/>
              </a:ext>
            </a:extLst>
          </p:cNvPr>
          <p:cNvSpPr>
            <a:spLocks noGrp="1"/>
          </p:cNvSpPr>
          <p:nvPr>
            <p:ph sz="half" idx="1"/>
          </p:nvPr>
        </p:nvSpPr>
        <p:spPr>
          <a:xfrm>
            <a:off x="640080" y="1463040"/>
            <a:ext cx="48463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3A152C6-B090-41DA-A9C6-0D6ED8FBA639}"/>
              </a:ext>
            </a:extLst>
          </p:cNvPr>
          <p:cNvSpPr>
            <a:spLocks noGrp="1"/>
          </p:cNvSpPr>
          <p:nvPr>
            <p:ph sz="half" idx="2"/>
          </p:nvPr>
        </p:nvSpPr>
        <p:spPr>
          <a:xfrm>
            <a:off x="5852160" y="1463040"/>
            <a:ext cx="48463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10">
            <a:extLst>
              <a:ext uri="{FF2B5EF4-FFF2-40B4-BE49-F238E27FC236}">
                <a16:creationId xmlns:a16="http://schemas.microsoft.com/office/drawing/2014/main" id="{71EDE05B-AD78-4CED-BAC9-855E9322DEEA}"/>
              </a:ext>
            </a:extLst>
          </p:cNvPr>
          <p:cNvGrpSpPr/>
          <p:nvPr userDrawn="1"/>
        </p:nvGrpSpPr>
        <p:grpSpPr>
          <a:xfrm>
            <a:off x="0" y="6400800"/>
            <a:ext cx="12192000" cy="457200"/>
            <a:chOff x="0" y="6400800"/>
            <a:chExt cx="12192000" cy="457200"/>
          </a:xfrm>
        </p:grpSpPr>
        <p:sp>
          <p:nvSpPr>
            <p:cNvPr id="12" name="Rectangle 11">
              <a:extLst>
                <a:ext uri="{FF2B5EF4-FFF2-40B4-BE49-F238E27FC236}">
                  <a16:creationId xmlns:a16="http://schemas.microsoft.com/office/drawing/2014/main" id="{08DEA25B-D455-4916-87EA-25F4E961000B}"/>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7EC6E795-A1E2-4EFF-A27D-EA6574CECB0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3027284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w/Subhead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01A2-0207-4743-939E-F4CAC6F10AA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CFAAE3-42BF-4241-B32E-D61470D64E1C}"/>
              </a:ext>
            </a:extLst>
          </p:cNvPr>
          <p:cNvSpPr>
            <a:spLocks noGrp="1"/>
          </p:cNvSpPr>
          <p:nvPr>
            <p:ph sz="half" idx="1"/>
          </p:nvPr>
        </p:nvSpPr>
        <p:spPr>
          <a:xfrm>
            <a:off x="640080" y="2103120"/>
            <a:ext cx="4846320" cy="402336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AAEAE948-7BE1-4A4C-B6C0-888678328D9B}"/>
              </a:ext>
            </a:extLst>
          </p:cNvPr>
          <p:cNvSpPr>
            <a:spLocks noGrp="1"/>
          </p:cNvSpPr>
          <p:nvPr>
            <p:ph type="body" sz="quarter" idx="10"/>
          </p:nvPr>
        </p:nvSpPr>
        <p:spPr>
          <a:xfrm>
            <a:off x="640080" y="1737360"/>
            <a:ext cx="4846320" cy="365760"/>
          </a:xfrm>
        </p:spPr>
        <p:txBody>
          <a:bodyPr>
            <a:normAutofit/>
          </a:bodyPr>
          <a:lstStyle>
            <a:lvl1pPr marL="0" indent="0">
              <a:buNone/>
              <a:defRPr sz="2000" b="1">
                <a:solidFill>
                  <a:schemeClr val="tx2"/>
                </a:solidFill>
              </a:defRPr>
            </a:lvl1pPr>
            <a:lvl2pPr marL="274320" indent="0">
              <a:buNone/>
              <a:defRPr/>
            </a:lvl2pPr>
            <a:lvl3pPr marL="548640" indent="0">
              <a:buNone/>
              <a:defRPr/>
            </a:lvl3pPr>
            <a:lvl4pPr marL="822960" indent="0">
              <a:buNone/>
              <a:defRPr/>
            </a:lvl4pPr>
            <a:lvl5pPr marL="1097280" indent="0">
              <a:buNone/>
              <a:defRPr/>
            </a:lvl5pPr>
          </a:lstStyle>
          <a:p>
            <a:pPr lvl="0"/>
            <a:r>
              <a:rPr lang="en-US"/>
              <a:t>Click to edit Master text styles</a:t>
            </a:r>
          </a:p>
        </p:txBody>
      </p:sp>
      <p:sp>
        <p:nvSpPr>
          <p:cNvPr id="7" name="Picture Placeholder 6">
            <a:extLst>
              <a:ext uri="{FF2B5EF4-FFF2-40B4-BE49-F238E27FC236}">
                <a16:creationId xmlns:a16="http://schemas.microsoft.com/office/drawing/2014/main" id="{0C53597D-4F1F-4956-91FE-1FA769B7C10E}"/>
              </a:ext>
            </a:extLst>
          </p:cNvPr>
          <p:cNvSpPr>
            <a:spLocks noGrp="1"/>
          </p:cNvSpPr>
          <p:nvPr>
            <p:ph type="pic" sz="quarter" idx="11"/>
          </p:nvPr>
        </p:nvSpPr>
        <p:spPr>
          <a:xfrm>
            <a:off x="5851525" y="1736724"/>
            <a:ext cx="4846638" cy="4389755"/>
          </a:xfrm>
        </p:spPr>
        <p:txBody>
          <a:bodyPr/>
          <a:lstStyle>
            <a:lvl1pPr marL="0" indent="0">
              <a:buFontTx/>
              <a:buNone/>
              <a:defRPr/>
            </a:lvl1pPr>
          </a:lstStyle>
          <a:p>
            <a:r>
              <a:rPr lang="en-US"/>
              <a:t>Click icon to add picture</a:t>
            </a:r>
            <a:endParaRPr lang="en-US" dirty="0"/>
          </a:p>
        </p:txBody>
      </p:sp>
      <p:grpSp>
        <p:nvGrpSpPr>
          <p:cNvPr id="11" name="Group 10">
            <a:extLst>
              <a:ext uri="{FF2B5EF4-FFF2-40B4-BE49-F238E27FC236}">
                <a16:creationId xmlns:a16="http://schemas.microsoft.com/office/drawing/2014/main" id="{DE2E4EAC-3931-4980-82CE-01512E9D751D}"/>
              </a:ext>
            </a:extLst>
          </p:cNvPr>
          <p:cNvGrpSpPr/>
          <p:nvPr userDrawn="1"/>
        </p:nvGrpSpPr>
        <p:grpSpPr>
          <a:xfrm>
            <a:off x="0" y="6400800"/>
            <a:ext cx="12192000" cy="457200"/>
            <a:chOff x="0" y="6400800"/>
            <a:chExt cx="12192000" cy="457200"/>
          </a:xfrm>
        </p:grpSpPr>
        <p:sp>
          <p:nvSpPr>
            <p:cNvPr id="12" name="Rectangle 11">
              <a:extLst>
                <a:ext uri="{FF2B5EF4-FFF2-40B4-BE49-F238E27FC236}">
                  <a16:creationId xmlns:a16="http://schemas.microsoft.com/office/drawing/2014/main" id="{B5ED8B99-E36A-4C0C-9AEB-3F1982E58018}"/>
                </a:ext>
              </a:extLst>
            </p:cNvPr>
            <p:cNvSpPr/>
            <p:nvPr userDrawn="1"/>
          </p:nvSpPr>
          <p:spPr>
            <a:xfrm>
              <a:off x="0" y="6400800"/>
              <a:ext cx="12192000" cy="457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71CAC9F3-6EB4-4F05-901C-3B5C6A8646D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22095" y="6480632"/>
              <a:ext cx="914733" cy="301229"/>
            </a:xfrm>
            <a:prstGeom prst="rect">
              <a:avLst/>
            </a:prstGeom>
          </p:spPr>
        </p:pic>
      </p:grpSp>
    </p:spTree>
    <p:extLst>
      <p:ext uri="{BB962C8B-B14F-4D97-AF65-F5344CB8AC3E}">
        <p14:creationId xmlns:p14="http://schemas.microsoft.com/office/powerpoint/2010/main" val="47809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68F569-6101-470B-BF49-1B5C0605FBB8}"/>
              </a:ext>
            </a:extLst>
          </p:cNvPr>
          <p:cNvSpPr>
            <a:spLocks noGrp="1"/>
          </p:cNvSpPr>
          <p:nvPr>
            <p:ph type="title"/>
          </p:nvPr>
        </p:nvSpPr>
        <p:spPr>
          <a:xfrm>
            <a:off x="640080" y="457200"/>
            <a:ext cx="10058400" cy="91440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CA35A3-DEE8-47C6-B60C-88F82F8B16D0}"/>
              </a:ext>
            </a:extLst>
          </p:cNvPr>
          <p:cNvSpPr>
            <a:spLocks noGrp="1"/>
          </p:cNvSpPr>
          <p:nvPr>
            <p:ph type="body" idx="1"/>
          </p:nvPr>
        </p:nvSpPr>
        <p:spPr>
          <a:xfrm>
            <a:off x="640080" y="1463040"/>
            <a:ext cx="10058400" cy="42976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5084958"/>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63" r:id="rId4"/>
    <p:sldLayoutId id="2147483651" r:id="rId5"/>
    <p:sldLayoutId id="2147483661" r:id="rId6"/>
    <p:sldLayoutId id="2147483652" r:id="rId7"/>
    <p:sldLayoutId id="2147483658" r:id="rId8"/>
    <p:sldLayoutId id="2147483659" r:id="rId9"/>
    <p:sldLayoutId id="2147483654" r:id="rId10"/>
    <p:sldLayoutId id="2147483662" r:id="rId11"/>
    <p:sldLayoutId id="2147483729" r:id="rId12"/>
    <p:sldLayoutId id="2147483660" r:id="rId13"/>
    <p:sldLayoutId id="2147483655" r:id="rId14"/>
    <p:sldLayoutId id="2147483664" r:id="rId15"/>
    <p:sldLayoutId id="2147483666" r:id="rId16"/>
    <p:sldLayoutId id="2147483667" r:id="rId17"/>
  </p:sldLayoutIdLst>
  <p:txStyles>
    <p:titleStyle>
      <a:lvl1pPr algn="l" defTabSz="914400" rtl="0" eaLnBrk="1" latinLnBrk="0" hangingPunct="1">
        <a:lnSpc>
          <a:spcPct val="90000"/>
        </a:lnSpc>
        <a:spcBef>
          <a:spcPct val="0"/>
        </a:spcBef>
        <a:buNone/>
        <a:defRPr sz="3200" kern="1200">
          <a:solidFill>
            <a:schemeClr val="bg2"/>
          </a:solidFill>
          <a:latin typeface="Arial" panose="020B0604020202020204" pitchFamily="34" charset="0"/>
          <a:ea typeface="+mj-ea"/>
          <a:cs typeface="Arial" panose="020B0604020202020204" pitchFamily="34" charset="0"/>
        </a:defRPr>
      </a:lvl1pPr>
    </p:titleStyle>
    <p:bodyStyle>
      <a:lvl1pPr marL="274320" indent="-274320" algn="l" defTabSz="914400" rtl="0" eaLnBrk="1" latinLnBrk="0" hangingPunct="1">
        <a:lnSpc>
          <a:spcPct val="100000"/>
        </a:lnSpc>
        <a:spcBef>
          <a:spcPts val="0"/>
        </a:spcBef>
        <a:spcAft>
          <a:spcPts val="600"/>
        </a:spcAft>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48640" indent="-274320" algn="l" defTabSz="914400" rtl="0" eaLnBrk="1" latinLnBrk="0" hangingPunct="1">
        <a:lnSpc>
          <a:spcPct val="100000"/>
        </a:lnSpc>
        <a:spcBef>
          <a:spcPts val="0"/>
        </a:spcBef>
        <a:spcAft>
          <a:spcPts val="600"/>
        </a:spcAft>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22960" indent="-27432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097280" indent="-27432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371600" indent="-27432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85090" y="230557"/>
            <a:ext cx="9621820" cy="582507"/>
          </a:xfrm>
          <a:prstGeom prst="rect">
            <a:avLst/>
          </a:prstGeom>
        </p:spPr>
        <p:txBody>
          <a:bodyPr wrap="square" lIns="0" tIns="0" rIns="0" bIns="0">
            <a:spAutoFit/>
          </a:bodyPr>
          <a:lstStyle>
            <a:lvl1pPr>
              <a:defRPr sz="2700" b="0" i="0">
                <a:solidFill>
                  <a:srgbClr val="009CB6"/>
                </a:solidFill>
                <a:latin typeface="APTASans-Medium"/>
                <a:cs typeface="APTASans-Medium"/>
              </a:defRPr>
            </a:lvl1pPr>
          </a:lstStyle>
          <a:p>
            <a:endParaRPr/>
          </a:p>
        </p:txBody>
      </p:sp>
      <p:sp>
        <p:nvSpPr>
          <p:cNvPr id="3" name="Holder 3"/>
          <p:cNvSpPr>
            <a:spLocks noGrp="1"/>
          </p:cNvSpPr>
          <p:nvPr>
            <p:ph type="body" idx="1"/>
          </p:nvPr>
        </p:nvSpPr>
        <p:spPr>
          <a:xfrm>
            <a:off x="609600" y="1579287"/>
            <a:ext cx="10972800" cy="453186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85813"/>
            <a:ext cx="3901440" cy="343323"/>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85813"/>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10/2/2021</a:t>
            </a:fld>
            <a:endParaRPr lang="en-US"/>
          </a:p>
        </p:txBody>
      </p:sp>
      <p:sp>
        <p:nvSpPr>
          <p:cNvPr id="6" name="Holder 6"/>
          <p:cNvSpPr>
            <a:spLocks noGrp="1"/>
          </p:cNvSpPr>
          <p:nvPr>
            <p:ph type="sldNum" sz="quarter" idx="7"/>
          </p:nvPr>
        </p:nvSpPr>
        <p:spPr>
          <a:xfrm>
            <a:off x="8778240" y="6385813"/>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5" r:id="rId1"/>
    <p:sldLayoutId id="2147483730" r:id="rId2"/>
    <p:sldLayoutId id="2147483731" r:id="rId3"/>
    <p:sldLayoutId id="2147483732" r:id="rId4"/>
    <p:sldLayoutId id="2147483733" r:id="rId5"/>
    <p:sldLayoutId id="2147483734"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43.jpe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u09PGal02Cc" TargetMode="External"/><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www.choosept.com/video/physical-activity-improves-health-quality-life"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jpeg"/></Relationships>
</file>

<file path=ppt/slides/_rels/slide27.xml.rels><?xml version="1.0" encoding="UTF-8" standalone="yes"?>
<Relationships xmlns="http://schemas.openxmlformats.org/package/2006/relationships"><Relationship Id="rId8" Type="http://schemas.openxmlformats.org/officeDocument/2006/relationships/image" Target="../media/image68.JPG"/><Relationship Id="rId3" Type="http://schemas.openxmlformats.org/officeDocument/2006/relationships/image" Target="../media/image63.png"/><Relationship Id="rId7" Type="http://schemas.openxmlformats.org/officeDocument/2006/relationships/image" Target="../media/image67.JP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eg"/><Relationship Id="rId9" Type="http://schemas.openxmlformats.org/officeDocument/2006/relationships/image" Target="../media/image69.JPG"/></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72.jpg"/><Relationship Id="rId4" Type="http://schemas.openxmlformats.org/officeDocument/2006/relationships/image" Target="../media/image71.jpg"/></Relationships>
</file>

<file path=ppt/slides/_rels/slide2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9.xml"/><Relationship Id="rId1" Type="http://schemas.openxmlformats.org/officeDocument/2006/relationships/slideLayout" Target="../slideLayouts/slideLayout19.xml"/><Relationship Id="rId5" Type="http://schemas.openxmlformats.org/officeDocument/2006/relationships/image" Target="../media/image75.jpeg"/><Relationship Id="rId4" Type="http://schemas.openxmlformats.org/officeDocument/2006/relationships/image" Target="../media/image74.jpeg"/></Relationships>
</file>

<file path=ppt/slides/_rels/slide3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78.jpeg"/><Relationship Id="rId4" Type="http://schemas.openxmlformats.org/officeDocument/2006/relationships/image" Target="../media/image77.jpeg"/></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8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5.xml"/><Relationship Id="rId1" Type="http://schemas.openxmlformats.org/officeDocument/2006/relationships/slideLayout" Target="../slideLayouts/slideLayout20.xml"/><Relationship Id="rId5" Type="http://schemas.openxmlformats.org/officeDocument/2006/relationships/image" Target="../media/image103.png"/><Relationship Id="rId4" Type="http://schemas.openxmlformats.org/officeDocument/2006/relationships/image" Target="../media/image102.png"/></Relationships>
</file>

<file path=ppt/slides/_rels/slide5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09.png"/><Relationship Id="rId4" Type="http://schemas.openxmlformats.org/officeDocument/2006/relationships/diagramLayout" Target="../diagrams/layout2.xml"/><Relationship Id="rId9" Type="http://schemas.openxmlformats.org/officeDocument/2006/relationships/image" Target="../media/image108.png"/></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3.xml"/><Relationship Id="rId1" Type="http://schemas.openxmlformats.org/officeDocument/2006/relationships/slideLayout" Target="../slideLayouts/slideLayout20.xml"/><Relationship Id="rId5" Type="http://schemas.openxmlformats.org/officeDocument/2006/relationships/image" Target="../media/image114.png"/><Relationship Id="rId4" Type="http://schemas.openxmlformats.org/officeDocument/2006/relationships/image" Target="../media/image113.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B50574-6E5A-4998-A21E-3E0A5FD54A9F}"/>
              </a:ext>
            </a:extLst>
          </p:cNvPr>
          <p:cNvSpPr>
            <a:spLocks noGrp="1"/>
          </p:cNvSpPr>
          <p:nvPr>
            <p:ph type="ctrTitle"/>
          </p:nvPr>
        </p:nvSpPr>
        <p:spPr>
          <a:xfrm>
            <a:off x="514751" y="3248024"/>
            <a:ext cx="8229600" cy="1190625"/>
          </a:xfrm>
        </p:spPr>
        <p:txBody>
          <a:bodyPr>
            <a:normAutofit/>
          </a:bodyPr>
          <a:lstStyle/>
          <a:p>
            <a:r>
              <a:rPr lang="en-US" dirty="0" smtClean="0"/>
              <a:t>Leveraging Our Past,</a:t>
            </a:r>
            <a:br>
              <a:rPr lang="en-US" dirty="0" smtClean="0"/>
            </a:br>
            <a:r>
              <a:rPr lang="en-US" dirty="0" smtClean="0"/>
              <a:t>Building Our Future</a:t>
            </a:r>
            <a:endParaRPr lang="en-US" dirty="0"/>
          </a:p>
        </p:txBody>
      </p:sp>
      <p:pic>
        <p:nvPicPr>
          <p:cNvPr id="3" name="Picture 5"/>
          <p:cNvPicPr>
            <a:picLocks noChangeAspect="1"/>
          </p:cNvPicPr>
          <p:nvPr/>
        </p:nvPicPr>
        <p:blipFill rotWithShape="1">
          <a:blip r:embed="rId3">
            <a:extLst>
              <a:ext uri="{28A0092B-C50C-407E-A947-70E740481C1C}">
                <a14:useLocalDpi xmlns:a14="http://schemas.microsoft.com/office/drawing/2010/main" val="0"/>
              </a:ext>
            </a:extLst>
          </a:blip>
          <a:srcRect b="20689"/>
          <a:stretch/>
        </p:blipFill>
        <p:spPr bwMode="auto">
          <a:xfrm>
            <a:off x="0" y="0"/>
            <a:ext cx="7220405" cy="282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14751" y="4667250"/>
            <a:ext cx="6905625" cy="1477328"/>
          </a:xfrm>
          <a:prstGeom prst="rect">
            <a:avLst/>
          </a:prstGeom>
          <a:noFill/>
        </p:spPr>
        <p:txBody>
          <a:bodyPr wrap="square" rtlCol="0">
            <a:spAutoFit/>
          </a:bodyPr>
          <a:lstStyle/>
          <a:p>
            <a:pPr>
              <a:defRPr/>
            </a:pPr>
            <a:r>
              <a:rPr lang="en-US" dirty="0">
                <a:solidFill>
                  <a:schemeClr val="bg1"/>
                </a:solidFill>
              </a:rPr>
              <a:t>Susan A Appling, PT, DPT, </a:t>
            </a:r>
            <a:r>
              <a:rPr lang="en-US" dirty="0" smtClean="0">
                <a:solidFill>
                  <a:schemeClr val="bg1"/>
                </a:solidFill>
              </a:rPr>
              <a:t>PhD</a:t>
            </a:r>
          </a:p>
          <a:p>
            <a:pPr>
              <a:defRPr/>
            </a:pPr>
            <a:endParaRPr lang="en-US" dirty="0" smtClean="0">
              <a:solidFill>
                <a:schemeClr val="bg1"/>
              </a:solidFill>
            </a:endParaRPr>
          </a:p>
          <a:p>
            <a:r>
              <a:rPr lang="en-US" dirty="0">
                <a:solidFill>
                  <a:schemeClr val="bg1"/>
                </a:solidFill>
              </a:rPr>
              <a:t>Tri State Conference  </a:t>
            </a:r>
          </a:p>
          <a:p>
            <a:r>
              <a:rPr lang="en-US" dirty="0">
                <a:solidFill>
                  <a:schemeClr val="bg1"/>
                </a:solidFill>
              </a:rPr>
              <a:t>October 2, </a:t>
            </a:r>
            <a:r>
              <a:rPr lang="en-US" dirty="0" smtClean="0">
                <a:solidFill>
                  <a:schemeClr val="bg1"/>
                </a:solidFill>
              </a:rPr>
              <a:t>2021</a:t>
            </a:r>
            <a:endParaRPr lang="en-US" dirty="0">
              <a:solidFill>
                <a:schemeClr val="bg1"/>
              </a:solidFill>
            </a:endParaRPr>
          </a:p>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5020" y="3843337"/>
            <a:ext cx="2408129" cy="2408129"/>
          </a:xfrm>
          <a:prstGeom prst="rect">
            <a:avLst/>
          </a:prstGeom>
        </p:spPr>
      </p:pic>
    </p:spTree>
    <p:extLst>
      <p:ext uri="{BB962C8B-B14F-4D97-AF65-F5344CB8AC3E}">
        <p14:creationId xmlns:p14="http://schemas.microsoft.com/office/powerpoint/2010/main" val="1198139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353" y="2922289"/>
            <a:ext cx="1921042" cy="207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8486" y="1385260"/>
            <a:ext cx="1905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10395" y="2664980"/>
            <a:ext cx="1443037"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15156" y="5260848"/>
            <a:ext cx="2947153" cy="89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Graphic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80340" y="1611531"/>
            <a:ext cx="4854814" cy="238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13744" y="217269"/>
            <a:ext cx="3618072" cy="1250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12" descr="A picture containing drawing&#10;&#10;Description automatically generated"/>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657917" y="497740"/>
            <a:ext cx="3008313"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Title 5"/>
          <p:cNvSpPr>
            <a:spLocks noGrp="1"/>
          </p:cNvSpPr>
          <p:nvPr>
            <p:ph type="title"/>
          </p:nvPr>
        </p:nvSpPr>
        <p:spPr/>
        <p:txBody>
          <a:bodyPr/>
          <a:lstStyle/>
          <a:p>
            <a:r>
              <a:rPr lang="en-US" altLang="en-US" dirty="0" smtClean="0"/>
              <a:t>My Journey…….</a:t>
            </a:r>
          </a:p>
        </p:txBody>
      </p:sp>
      <p:pic>
        <p:nvPicPr>
          <p:cNvPr id="14346" name="Picture 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003848" y="2922289"/>
            <a:ext cx="3018202" cy="39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7"/>
          <p:cNvGrpSpPr>
            <a:grpSpLocks noChangeAspect="1"/>
          </p:cNvGrpSpPr>
          <p:nvPr/>
        </p:nvGrpSpPr>
        <p:grpSpPr bwMode="auto">
          <a:xfrm>
            <a:off x="6778738" y="5173579"/>
            <a:ext cx="5243312" cy="752592"/>
            <a:chOff x="487363" y="2840038"/>
            <a:chExt cx="8167687" cy="1173162"/>
          </a:xfrm>
        </p:grpSpPr>
        <p:sp>
          <p:nvSpPr>
            <p:cNvPr id="12" name="AutoShape 4"/>
            <p:cNvSpPr>
              <a:spLocks noChangeAspect="1" noChangeArrowheads="1" noTextEdit="1"/>
            </p:cNvSpPr>
            <p:nvPr/>
          </p:nvSpPr>
          <p:spPr bwMode="auto">
            <a:xfrm>
              <a:off x="487363" y="2843213"/>
              <a:ext cx="816768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3" name="Freeform 6"/>
            <p:cNvSpPr>
              <a:spLocks noEditPoints="1"/>
            </p:cNvSpPr>
            <p:nvPr/>
          </p:nvSpPr>
          <p:spPr bwMode="auto">
            <a:xfrm>
              <a:off x="531813" y="2892425"/>
              <a:ext cx="803275" cy="1068387"/>
            </a:xfrm>
            <a:custGeom>
              <a:avLst/>
              <a:gdLst>
                <a:gd name="T0" fmla="*/ 2147483646 w 506"/>
                <a:gd name="T1" fmla="*/ 2147483646 h 673"/>
                <a:gd name="T2" fmla="*/ 2147483646 w 506"/>
                <a:gd name="T3" fmla="*/ 2147483646 h 673"/>
                <a:gd name="T4" fmla="*/ 2147483646 w 506"/>
                <a:gd name="T5" fmla="*/ 2147483646 h 673"/>
                <a:gd name="T6" fmla="*/ 2147483646 w 506"/>
                <a:gd name="T7" fmla="*/ 2147483646 h 673"/>
                <a:gd name="T8" fmla="*/ 2147483646 w 506"/>
                <a:gd name="T9" fmla="*/ 2147483646 h 673"/>
                <a:gd name="T10" fmla="*/ 2147483646 w 506"/>
                <a:gd name="T11" fmla="*/ 2147483646 h 673"/>
                <a:gd name="T12" fmla="*/ 2147483646 w 506"/>
                <a:gd name="T13" fmla="*/ 2147483646 h 673"/>
                <a:gd name="T14" fmla="*/ 2147483646 w 506"/>
                <a:gd name="T15" fmla="*/ 2147483646 h 673"/>
                <a:gd name="T16" fmla="*/ 2147483646 w 506"/>
                <a:gd name="T17" fmla="*/ 2147483646 h 673"/>
                <a:gd name="T18" fmla="*/ 2147483646 w 506"/>
                <a:gd name="T19" fmla="*/ 2147483646 h 673"/>
                <a:gd name="T20" fmla="*/ 2147483646 w 506"/>
                <a:gd name="T21" fmla="*/ 2147483646 h 673"/>
                <a:gd name="T22" fmla="*/ 2147483646 w 506"/>
                <a:gd name="T23" fmla="*/ 0 h 673"/>
                <a:gd name="T24" fmla="*/ 2147483646 w 506"/>
                <a:gd name="T25" fmla="*/ 0 h 673"/>
                <a:gd name="T26" fmla="*/ 0 w 506"/>
                <a:gd name="T27" fmla="*/ 2147483646 h 673"/>
                <a:gd name="T28" fmla="*/ 0 w 506"/>
                <a:gd name="T29" fmla="*/ 2147483646 h 673"/>
                <a:gd name="T30" fmla="*/ 2147483646 w 506"/>
                <a:gd name="T31" fmla="*/ 2147483646 h 673"/>
                <a:gd name="T32" fmla="*/ 2147483646 w 506"/>
                <a:gd name="T33" fmla="*/ 2147483646 h 673"/>
                <a:gd name="T34" fmla="*/ 2147483646 w 506"/>
                <a:gd name="T35" fmla="*/ 2147483646 h 673"/>
                <a:gd name="T36" fmla="*/ 2147483646 w 506"/>
                <a:gd name="T37" fmla="*/ 2147483646 h 673"/>
                <a:gd name="T38" fmla="*/ 2147483646 w 506"/>
                <a:gd name="T39" fmla="*/ 2147483646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06" h="673">
                  <a:moveTo>
                    <a:pt x="126" y="172"/>
                  </a:moveTo>
                  <a:lnTo>
                    <a:pt x="175" y="125"/>
                  </a:lnTo>
                  <a:lnTo>
                    <a:pt x="333" y="125"/>
                  </a:lnTo>
                  <a:lnTo>
                    <a:pt x="383" y="172"/>
                  </a:lnTo>
                  <a:lnTo>
                    <a:pt x="383" y="500"/>
                  </a:lnTo>
                  <a:lnTo>
                    <a:pt x="333" y="548"/>
                  </a:lnTo>
                  <a:lnTo>
                    <a:pt x="175" y="548"/>
                  </a:lnTo>
                  <a:lnTo>
                    <a:pt x="126" y="500"/>
                  </a:lnTo>
                  <a:lnTo>
                    <a:pt x="126" y="172"/>
                  </a:lnTo>
                  <a:close/>
                  <a:moveTo>
                    <a:pt x="506" y="120"/>
                  </a:moveTo>
                  <a:lnTo>
                    <a:pt x="385" y="0"/>
                  </a:lnTo>
                  <a:lnTo>
                    <a:pt x="123" y="0"/>
                  </a:lnTo>
                  <a:lnTo>
                    <a:pt x="0" y="120"/>
                  </a:lnTo>
                  <a:lnTo>
                    <a:pt x="0" y="552"/>
                  </a:lnTo>
                  <a:lnTo>
                    <a:pt x="123" y="673"/>
                  </a:lnTo>
                  <a:lnTo>
                    <a:pt x="385" y="673"/>
                  </a:lnTo>
                  <a:lnTo>
                    <a:pt x="506" y="552"/>
                  </a:lnTo>
                  <a:lnTo>
                    <a:pt x="506" y="120"/>
                  </a:lnTo>
                  <a:close/>
                </a:path>
              </a:pathLst>
            </a:custGeom>
            <a:solidFill>
              <a:srgbClr val="BB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 name="Freeform 7"/>
            <p:cNvSpPr>
              <a:spLocks noEditPoints="1"/>
            </p:cNvSpPr>
            <p:nvPr/>
          </p:nvSpPr>
          <p:spPr bwMode="auto">
            <a:xfrm>
              <a:off x="487363" y="2840038"/>
              <a:ext cx="8167687" cy="1169989"/>
            </a:xfrm>
            <a:custGeom>
              <a:avLst/>
              <a:gdLst>
                <a:gd name="T0" fmla="*/ 2147483646 w 2178"/>
                <a:gd name="T1" fmla="*/ 2147483646 h 312"/>
                <a:gd name="T2" fmla="*/ 2147483646 w 2178"/>
                <a:gd name="T3" fmla="*/ 2147483646 h 312"/>
                <a:gd name="T4" fmla="*/ 2147483646 w 2178"/>
                <a:gd name="T5" fmla="*/ 2147483646 h 312"/>
                <a:gd name="T6" fmla="*/ 2147483646 w 2178"/>
                <a:gd name="T7" fmla="*/ 2147483646 h 312"/>
                <a:gd name="T8" fmla="*/ 2147483646 w 2178"/>
                <a:gd name="T9" fmla="*/ 2147483646 h 312"/>
                <a:gd name="T10" fmla="*/ 2147483646 w 2178"/>
                <a:gd name="T11" fmla="*/ 2147483646 h 312"/>
                <a:gd name="T12" fmla="*/ 2147483646 w 2178"/>
                <a:gd name="T13" fmla="*/ 2147483646 h 312"/>
                <a:gd name="T14" fmla="*/ 2147483646 w 2178"/>
                <a:gd name="T15" fmla="*/ 2147483646 h 312"/>
                <a:gd name="T16" fmla="*/ 2147483646 w 2178"/>
                <a:gd name="T17" fmla="*/ 2147483646 h 312"/>
                <a:gd name="T18" fmla="*/ 2147483646 w 2178"/>
                <a:gd name="T19" fmla="*/ 2147483646 h 312"/>
                <a:gd name="T20" fmla="*/ 2147483646 w 2178"/>
                <a:gd name="T21" fmla="*/ 2147483646 h 312"/>
                <a:gd name="T22" fmla="*/ 2147483646 w 2178"/>
                <a:gd name="T23" fmla="*/ 2147483646 h 312"/>
                <a:gd name="T24" fmla="*/ 2147483646 w 2178"/>
                <a:gd name="T25" fmla="*/ 2147483646 h 312"/>
                <a:gd name="T26" fmla="*/ 2147483646 w 2178"/>
                <a:gd name="T27" fmla="*/ 2147483646 h 312"/>
                <a:gd name="T28" fmla="*/ 2147483646 w 2178"/>
                <a:gd name="T29" fmla="*/ 2147483646 h 312"/>
                <a:gd name="T30" fmla="*/ 2147483646 w 2178"/>
                <a:gd name="T31" fmla="*/ 2147483646 h 312"/>
                <a:gd name="T32" fmla="*/ 2147483646 w 2178"/>
                <a:gd name="T33" fmla="*/ 2147483646 h 312"/>
                <a:gd name="T34" fmla="*/ 2147483646 w 2178"/>
                <a:gd name="T35" fmla="*/ 2147483646 h 312"/>
                <a:gd name="T36" fmla="*/ 2147483646 w 2178"/>
                <a:gd name="T37" fmla="*/ 2147483646 h 312"/>
                <a:gd name="T38" fmla="*/ 2147483646 w 2178"/>
                <a:gd name="T39" fmla="*/ 2147483646 h 312"/>
                <a:gd name="T40" fmla="*/ 2147483646 w 2178"/>
                <a:gd name="T41" fmla="*/ 0 h 312"/>
                <a:gd name="T42" fmla="*/ 2147483646 w 2178"/>
                <a:gd name="T43" fmla="*/ 2147483646 h 312"/>
                <a:gd name="T44" fmla="*/ 2147483646 w 2178"/>
                <a:gd name="T45" fmla="*/ 2147483646 h 312"/>
                <a:gd name="T46" fmla="*/ 2147483646 w 2178"/>
                <a:gd name="T47" fmla="*/ 2147483646 h 312"/>
                <a:gd name="T48" fmla="*/ 2147483646 w 2178"/>
                <a:gd name="T49" fmla="*/ 2147483646 h 312"/>
                <a:gd name="T50" fmla="*/ 2147483646 w 2178"/>
                <a:gd name="T51" fmla="*/ 2147483646 h 312"/>
                <a:gd name="T52" fmla="*/ 2147483646 w 2178"/>
                <a:gd name="T53" fmla="*/ 2147483646 h 312"/>
                <a:gd name="T54" fmla="*/ 2147483646 w 2178"/>
                <a:gd name="T55" fmla="*/ 2147483646 h 312"/>
                <a:gd name="T56" fmla="*/ 2147483646 w 2178"/>
                <a:gd name="T57" fmla="*/ 2147483646 h 312"/>
                <a:gd name="T58" fmla="*/ 2147483646 w 2178"/>
                <a:gd name="T59" fmla="*/ 2147483646 h 312"/>
                <a:gd name="T60" fmla="*/ 2147483646 w 2178"/>
                <a:gd name="T61" fmla="*/ 2147483646 h 312"/>
                <a:gd name="T62" fmla="*/ 2147483646 w 2178"/>
                <a:gd name="T63" fmla="*/ 2147483646 h 312"/>
                <a:gd name="T64" fmla="*/ 2147483646 w 2178"/>
                <a:gd name="T65" fmla="*/ 2147483646 h 312"/>
                <a:gd name="T66" fmla="*/ 2147483646 w 2178"/>
                <a:gd name="T67" fmla="*/ 2147483646 h 312"/>
                <a:gd name="T68" fmla="*/ 2147483646 w 2178"/>
                <a:gd name="T69" fmla="*/ 2147483646 h 312"/>
                <a:gd name="T70" fmla="*/ 2147483646 w 2178"/>
                <a:gd name="T71" fmla="*/ 2147483646 h 312"/>
                <a:gd name="T72" fmla="*/ 2147483646 w 2178"/>
                <a:gd name="T73" fmla="*/ 2147483646 h 312"/>
                <a:gd name="T74" fmla="*/ 2147483646 w 2178"/>
                <a:gd name="T75" fmla="*/ 2147483646 h 312"/>
                <a:gd name="T76" fmla="*/ 2147483646 w 2178"/>
                <a:gd name="T77" fmla="*/ 2147483646 h 312"/>
                <a:gd name="T78" fmla="*/ 2147483646 w 2178"/>
                <a:gd name="T79" fmla="*/ 2147483646 h 312"/>
                <a:gd name="T80" fmla="*/ 2147483646 w 2178"/>
                <a:gd name="T81" fmla="*/ 2147483646 h 312"/>
                <a:gd name="T82" fmla="*/ 2147483646 w 2178"/>
                <a:gd name="T83" fmla="*/ 2147483646 h 312"/>
                <a:gd name="T84" fmla="*/ 2147483646 w 2178"/>
                <a:gd name="T85" fmla="*/ 2147483646 h 312"/>
                <a:gd name="T86" fmla="*/ 2147483646 w 2178"/>
                <a:gd name="T87" fmla="*/ 2147483646 h 312"/>
                <a:gd name="T88" fmla="*/ 2147483646 w 2178"/>
                <a:gd name="T89" fmla="*/ 2147483646 h 312"/>
                <a:gd name="T90" fmla="*/ 2147483646 w 2178"/>
                <a:gd name="T91" fmla="*/ 2147483646 h 312"/>
                <a:gd name="T92" fmla="*/ 2147483646 w 2178"/>
                <a:gd name="T93" fmla="*/ 2147483646 h 312"/>
                <a:gd name="T94" fmla="*/ 2147483646 w 2178"/>
                <a:gd name="T95" fmla="*/ 2147483646 h 312"/>
                <a:gd name="T96" fmla="*/ 2147483646 w 2178"/>
                <a:gd name="T97" fmla="*/ 2147483646 h 312"/>
                <a:gd name="T98" fmla="*/ 2147483646 w 2178"/>
                <a:gd name="T99" fmla="*/ 2147483646 h 312"/>
                <a:gd name="T100" fmla="*/ 2147483646 w 2178"/>
                <a:gd name="T101" fmla="*/ 2147483646 h 312"/>
                <a:gd name="T102" fmla="*/ 2147483646 w 2178"/>
                <a:gd name="T103" fmla="*/ 2147483646 h 312"/>
                <a:gd name="T104" fmla="*/ 2147483646 w 2178"/>
                <a:gd name="T105" fmla="*/ 2147483646 h 312"/>
                <a:gd name="T106" fmla="*/ 2147483646 w 2178"/>
                <a:gd name="T107" fmla="*/ 2147483646 h 312"/>
                <a:gd name="T108" fmla="*/ 2147483646 w 2178"/>
                <a:gd name="T109" fmla="*/ 2147483646 h 312"/>
                <a:gd name="T110" fmla="*/ 2147483646 w 2178"/>
                <a:gd name="T111" fmla="*/ 2147483646 h 312"/>
                <a:gd name="T112" fmla="*/ 2147483646 w 2178"/>
                <a:gd name="T113" fmla="*/ 2147483646 h 312"/>
                <a:gd name="T114" fmla="*/ 2147483646 w 2178"/>
                <a:gd name="T115" fmla="*/ 2147483646 h 312"/>
                <a:gd name="T116" fmla="*/ 2147483646 w 2178"/>
                <a:gd name="T117" fmla="*/ 2147483646 h 312"/>
                <a:gd name="T118" fmla="*/ 2147483646 w 2178"/>
                <a:gd name="T119" fmla="*/ 2147483646 h 312"/>
                <a:gd name="T120" fmla="*/ 2147483646 w 2178"/>
                <a:gd name="T121" fmla="*/ 2147483646 h 312"/>
                <a:gd name="T122" fmla="*/ 2147483646 w 2178"/>
                <a:gd name="T123" fmla="*/ 2147483646 h 312"/>
                <a:gd name="T124" fmla="*/ 2147483646 w 2178"/>
                <a:gd name="T125" fmla="*/ 2147483646 h 3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78" h="312">
                  <a:moveTo>
                    <a:pt x="393" y="278"/>
                  </a:moveTo>
                  <a:cubicBezTo>
                    <a:pt x="378" y="225"/>
                    <a:pt x="378" y="225"/>
                    <a:pt x="378" y="225"/>
                  </a:cubicBezTo>
                  <a:cubicBezTo>
                    <a:pt x="371" y="225"/>
                    <a:pt x="371" y="225"/>
                    <a:pt x="371" y="225"/>
                  </a:cubicBezTo>
                  <a:cubicBezTo>
                    <a:pt x="357" y="278"/>
                    <a:pt x="357" y="278"/>
                    <a:pt x="357" y="278"/>
                  </a:cubicBezTo>
                  <a:cubicBezTo>
                    <a:pt x="343" y="225"/>
                    <a:pt x="343" y="225"/>
                    <a:pt x="343" y="225"/>
                  </a:cubicBezTo>
                  <a:cubicBezTo>
                    <a:pt x="334" y="225"/>
                    <a:pt x="334" y="225"/>
                    <a:pt x="334" y="225"/>
                  </a:cubicBezTo>
                  <a:cubicBezTo>
                    <a:pt x="352" y="289"/>
                    <a:pt x="352" y="289"/>
                    <a:pt x="352" y="289"/>
                  </a:cubicBezTo>
                  <a:cubicBezTo>
                    <a:pt x="361" y="289"/>
                    <a:pt x="361" y="289"/>
                    <a:pt x="361" y="289"/>
                  </a:cubicBezTo>
                  <a:cubicBezTo>
                    <a:pt x="375" y="237"/>
                    <a:pt x="375" y="237"/>
                    <a:pt x="375" y="237"/>
                  </a:cubicBezTo>
                  <a:cubicBezTo>
                    <a:pt x="389" y="289"/>
                    <a:pt x="389" y="289"/>
                    <a:pt x="389" y="289"/>
                  </a:cubicBezTo>
                  <a:cubicBezTo>
                    <a:pt x="397" y="289"/>
                    <a:pt x="397" y="289"/>
                    <a:pt x="397" y="289"/>
                  </a:cubicBezTo>
                  <a:cubicBezTo>
                    <a:pt x="416" y="225"/>
                    <a:pt x="416" y="225"/>
                    <a:pt x="416" y="225"/>
                  </a:cubicBezTo>
                  <a:cubicBezTo>
                    <a:pt x="407" y="225"/>
                    <a:pt x="407" y="225"/>
                    <a:pt x="407" y="225"/>
                  </a:cubicBezTo>
                  <a:lnTo>
                    <a:pt x="393" y="278"/>
                  </a:lnTo>
                  <a:close/>
                  <a:moveTo>
                    <a:pt x="422" y="289"/>
                  </a:moveTo>
                  <a:cubicBezTo>
                    <a:pt x="464" y="289"/>
                    <a:pt x="464" y="289"/>
                    <a:pt x="464" y="289"/>
                  </a:cubicBezTo>
                  <a:cubicBezTo>
                    <a:pt x="464" y="282"/>
                    <a:pt x="464" y="282"/>
                    <a:pt x="464" y="282"/>
                  </a:cubicBezTo>
                  <a:cubicBezTo>
                    <a:pt x="430" y="282"/>
                    <a:pt x="430" y="282"/>
                    <a:pt x="430" y="282"/>
                  </a:cubicBezTo>
                  <a:cubicBezTo>
                    <a:pt x="430" y="260"/>
                    <a:pt x="430" y="260"/>
                    <a:pt x="430" y="260"/>
                  </a:cubicBezTo>
                  <a:cubicBezTo>
                    <a:pt x="463" y="260"/>
                    <a:pt x="463" y="260"/>
                    <a:pt x="463" y="260"/>
                  </a:cubicBezTo>
                  <a:cubicBezTo>
                    <a:pt x="463" y="253"/>
                    <a:pt x="463" y="253"/>
                    <a:pt x="463" y="253"/>
                  </a:cubicBezTo>
                  <a:cubicBezTo>
                    <a:pt x="430" y="253"/>
                    <a:pt x="430" y="253"/>
                    <a:pt x="430" y="253"/>
                  </a:cubicBezTo>
                  <a:cubicBezTo>
                    <a:pt x="430" y="232"/>
                    <a:pt x="430" y="232"/>
                    <a:pt x="430" y="232"/>
                  </a:cubicBezTo>
                  <a:cubicBezTo>
                    <a:pt x="464" y="232"/>
                    <a:pt x="464" y="232"/>
                    <a:pt x="464" y="232"/>
                  </a:cubicBezTo>
                  <a:cubicBezTo>
                    <a:pt x="464" y="225"/>
                    <a:pt x="464" y="225"/>
                    <a:pt x="464" y="225"/>
                  </a:cubicBezTo>
                  <a:cubicBezTo>
                    <a:pt x="422" y="225"/>
                    <a:pt x="422" y="225"/>
                    <a:pt x="422" y="225"/>
                  </a:cubicBezTo>
                  <a:lnTo>
                    <a:pt x="422" y="289"/>
                  </a:lnTo>
                  <a:close/>
                  <a:moveTo>
                    <a:pt x="527" y="225"/>
                  </a:moveTo>
                  <a:cubicBezTo>
                    <a:pt x="517" y="225"/>
                    <a:pt x="517" y="225"/>
                    <a:pt x="517" y="225"/>
                  </a:cubicBezTo>
                  <a:cubicBezTo>
                    <a:pt x="498" y="251"/>
                    <a:pt x="498" y="251"/>
                    <a:pt x="498" y="251"/>
                  </a:cubicBezTo>
                  <a:cubicBezTo>
                    <a:pt x="479" y="225"/>
                    <a:pt x="479" y="225"/>
                    <a:pt x="479" y="225"/>
                  </a:cubicBezTo>
                  <a:cubicBezTo>
                    <a:pt x="470" y="225"/>
                    <a:pt x="470" y="225"/>
                    <a:pt x="470" y="225"/>
                  </a:cubicBezTo>
                  <a:cubicBezTo>
                    <a:pt x="493" y="256"/>
                    <a:pt x="493" y="256"/>
                    <a:pt x="493" y="256"/>
                  </a:cubicBezTo>
                  <a:cubicBezTo>
                    <a:pt x="468" y="289"/>
                    <a:pt x="468" y="289"/>
                    <a:pt x="468" y="289"/>
                  </a:cubicBezTo>
                  <a:cubicBezTo>
                    <a:pt x="478" y="289"/>
                    <a:pt x="478" y="289"/>
                    <a:pt x="478" y="289"/>
                  </a:cubicBezTo>
                  <a:cubicBezTo>
                    <a:pt x="498" y="262"/>
                    <a:pt x="498" y="262"/>
                    <a:pt x="498" y="262"/>
                  </a:cubicBezTo>
                  <a:cubicBezTo>
                    <a:pt x="519" y="289"/>
                    <a:pt x="519" y="289"/>
                    <a:pt x="519" y="289"/>
                  </a:cubicBezTo>
                  <a:cubicBezTo>
                    <a:pt x="528" y="289"/>
                    <a:pt x="528" y="289"/>
                    <a:pt x="528" y="289"/>
                  </a:cubicBezTo>
                  <a:cubicBezTo>
                    <a:pt x="503" y="256"/>
                    <a:pt x="503" y="256"/>
                    <a:pt x="503" y="256"/>
                  </a:cubicBezTo>
                  <a:lnTo>
                    <a:pt x="527" y="225"/>
                  </a:lnTo>
                  <a:close/>
                  <a:moveTo>
                    <a:pt x="580" y="275"/>
                  </a:moveTo>
                  <a:cubicBezTo>
                    <a:pt x="543" y="225"/>
                    <a:pt x="543" y="225"/>
                    <a:pt x="543" y="225"/>
                  </a:cubicBezTo>
                  <a:cubicBezTo>
                    <a:pt x="535" y="225"/>
                    <a:pt x="535" y="225"/>
                    <a:pt x="535" y="225"/>
                  </a:cubicBezTo>
                  <a:cubicBezTo>
                    <a:pt x="535" y="289"/>
                    <a:pt x="535" y="289"/>
                    <a:pt x="535" y="289"/>
                  </a:cubicBezTo>
                  <a:cubicBezTo>
                    <a:pt x="543" y="289"/>
                    <a:pt x="543" y="289"/>
                    <a:pt x="543" y="289"/>
                  </a:cubicBezTo>
                  <a:cubicBezTo>
                    <a:pt x="543" y="238"/>
                    <a:pt x="543" y="238"/>
                    <a:pt x="543" y="238"/>
                  </a:cubicBezTo>
                  <a:cubicBezTo>
                    <a:pt x="580" y="289"/>
                    <a:pt x="580" y="289"/>
                    <a:pt x="580" y="289"/>
                  </a:cubicBezTo>
                  <a:cubicBezTo>
                    <a:pt x="588" y="289"/>
                    <a:pt x="588" y="289"/>
                    <a:pt x="588" y="289"/>
                  </a:cubicBezTo>
                  <a:cubicBezTo>
                    <a:pt x="588" y="225"/>
                    <a:pt x="588" y="225"/>
                    <a:pt x="588" y="225"/>
                  </a:cubicBezTo>
                  <a:cubicBezTo>
                    <a:pt x="580" y="225"/>
                    <a:pt x="580" y="225"/>
                    <a:pt x="580" y="225"/>
                  </a:cubicBezTo>
                  <a:lnTo>
                    <a:pt x="580" y="275"/>
                  </a:lnTo>
                  <a:close/>
                  <a:moveTo>
                    <a:pt x="600" y="289"/>
                  </a:moveTo>
                  <a:cubicBezTo>
                    <a:pt x="642" y="289"/>
                    <a:pt x="642" y="289"/>
                    <a:pt x="642" y="289"/>
                  </a:cubicBezTo>
                  <a:cubicBezTo>
                    <a:pt x="642" y="282"/>
                    <a:pt x="642" y="282"/>
                    <a:pt x="642" y="282"/>
                  </a:cubicBezTo>
                  <a:cubicBezTo>
                    <a:pt x="608" y="282"/>
                    <a:pt x="608" y="282"/>
                    <a:pt x="608" y="282"/>
                  </a:cubicBezTo>
                  <a:cubicBezTo>
                    <a:pt x="608" y="260"/>
                    <a:pt x="608" y="260"/>
                    <a:pt x="608" y="260"/>
                  </a:cubicBezTo>
                  <a:cubicBezTo>
                    <a:pt x="641" y="260"/>
                    <a:pt x="641" y="260"/>
                    <a:pt x="641" y="260"/>
                  </a:cubicBezTo>
                  <a:cubicBezTo>
                    <a:pt x="641" y="253"/>
                    <a:pt x="641" y="253"/>
                    <a:pt x="641" y="253"/>
                  </a:cubicBezTo>
                  <a:cubicBezTo>
                    <a:pt x="608" y="253"/>
                    <a:pt x="608" y="253"/>
                    <a:pt x="608" y="253"/>
                  </a:cubicBezTo>
                  <a:cubicBezTo>
                    <a:pt x="608" y="232"/>
                    <a:pt x="608" y="232"/>
                    <a:pt x="608" y="232"/>
                  </a:cubicBezTo>
                  <a:cubicBezTo>
                    <a:pt x="642" y="232"/>
                    <a:pt x="642" y="232"/>
                    <a:pt x="642" y="232"/>
                  </a:cubicBezTo>
                  <a:cubicBezTo>
                    <a:pt x="642" y="225"/>
                    <a:pt x="642" y="225"/>
                    <a:pt x="642" y="225"/>
                  </a:cubicBezTo>
                  <a:cubicBezTo>
                    <a:pt x="600" y="225"/>
                    <a:pt x="600" y="225"/>
                    <a:pt x="600" y="225"/>
                  </a:cubicBezTo>
                  <a:lnTo>
                    <a:pt x="600" y="289"/>
                  </a:lnTo>
                  <a:close/>
                  <a:moveTo>
                    <a:pt x="698" y="244"/>
                  </a:moveTo>
                  <a:cubicBezTo>
                    <a:pt x="698" y="233"/>
                    <a:pt x="690" y="225"/>
                    <a:pt x="678" y="225"/>
                  </a:cubicBezTo>
                  <a:cubicBezTo>
                    <a:pt x="652" y="225"/>
                    <a:pt x="652" y="225"/>
                    <a:pt x="652" y="225"/>
                  </a:cubicBezTo>
                  <a:cubicBezTo>
                    <a:pt x="652" y="289"/>
                    <a:pt x="652" y="289"/>
                    <a:pt x="652" y="289"/>
                  </a:cubicBezTo>
                  <a:cubicBezTo>
                    <a:pt x="660" y="289"/>
                    <a:pt x="660" y="289"/>
                    <a:pt x="660" y="289"/>
                  </a:cubicBezTo>
                  <a:cubicBezTo>
                    <a:pt x="660" y="264"/>
                    <a:pt x="660" y="264"/>
                    <a:pt x="660" y="264"/>
                  </a:cubicBezTo>
                  <a:cubicBezTo>
                    <a:pt x="673" y="264"/>
                    <a:pt x="673" y="264"/>
                    <a:pt x="673" y="264"/>
                  </a:cubicBezTo>
                  <a:cubicBezTo>
                    <a:pt x="689" y="289"/>
                    <a:pt x="689" y="289"/>
                    <a:pt x="689" y="289"/>
                  </a:cubicBezTo>
                  <a:cubicBezTo>
                    <a:pt x="699" y="289"/>
                    <a:pt x="699" y="289"/>
                    <a:pt x="699" y="289"/>
                  </a:cubicBezTo>
                  <a:cubicBezTo>
                    <a:pt x="682" y="263"/>
                    <a:pt x="682" y="263"/>
                    <a:pt x="682" y="263"/>
                  </a:cubicBezTo>
                  <a:cubicBezTo>
                    <a:pt x="690" y="262"/>
                    <a:pt x="698" y="256"/>
                    <a:pt x="698" y="244"/>
                  </a:cubicBezTo>
                  <a:close/>
                  <a:moveTo>
                    <a:pt x="660" y="257"/>
                  </a:moveTo>
                  <a:cubicBezTo>
                    <a:pt x="660" y="232"/>
                    <a:pt x="660" y="232"/>
                    <a:pt x="660" y="232"/>
                  </a:cubicBezTo>
                  <a:cubicBezTo>
                    <a:pt x="677" y="232"/>
                    <a:pt x="677" y="232"/>
                    <a:pt x="677" y="232"/>
                  </a:cubicBezTo>
                  <a:cubicBezTo>
                    <a:pt x="685" y="232"/>
                    <a:pt x="690" y="237"/>
                    <a:pt x="690" y="244"/>
                  </a:cubicBezTo>
                  <a:cubicBezTo>
                    <a:pt x="690" y="252"/>
                    <a:pt x="685" y="257"/>
                    <a:pt x="677" y="257"/>
                  </a:cubicBezTo>
                  <a:lnTo>
                    <a:pt x="660" y="257"/>
                  </a:lnTo>
                  <a:close/>
                  <a:moveTo>
                    <a:pt x="762" y="274"/>
                  </a:moveTo>
                  <a:cubicBezTo>
                    <a:pt x="742" y="225"/>
                    <a:pt x="742" y="225"/>
                    <a:pt x="742" y="225"/>
                  </a:cubicBezTo>
                  <a:cubicBezTo>
                    <a:pt x="731" y="225"/>
                    <a:pt x="731" y="225"/>
                    <a:pt x="731" y="225"/>
                  </a:cubicBezTo>
                  <a:cubicBezTo>
                    <a:pt x="731" y="289"/>
                    <a:pt x="731" y="289"/>
                    <a:pt x="731" y="289"/>
                  </a:cubicBezTo>
                  <a:cubicBezTo>
                    <a:pt x="739" y="289"/>
                    <a:pt x="739" y="289"/>
                    <a:pt x="739" y="289"/>
                  </a:cubicBezTo>
                  <a:cubicBezTo>
                    <a:pt x="739" y="235"/>
                    <a:pt x="739" y="235"/>
                    <a:pt x="739" y="235"/>
                  </a:cubicBezTo>
                  <a:cubicBezTo>
                    <a:pt x="761" y="289"/>
                    <a:pt x="761" y="289"/>
                    <a:pt x="761" y="289"/>
                  </a:cubicBezTo>
                  <a:cubicBezTo>
                    <a:pt x="764" y="289"/>
                    <a:pt x="764" y="289"/>
                    <a:pt x="764" y="289"/>
                  </a:cubicBezTo>
                  <a:cubicBezTo>
                    <a:pt x="786" y="235"/>
                    <a:pt x="786" y="235"/>
                    <a:pt x="786" y="235"/>
                  </a:cubicBezTo>
                  <a:cubicBezTo>
                    <a:pt x="786" y="289"/>
                    <a:pt x="786" y="289"/>
                    <a:pt x="786" y="289"/>
                  </a:cubicBezTo>
                  <a:cubicBezTo>
                    <a:pt x="794" y="289"/>
                    <a:pt x="794" y="289"/>
                    <a:pt x="794" y="289"/>
                  </a:cubicBezTo>
                  <a:cubicBezTo>
                    <a:pt x="794" y="225"/>
                    <a:pt x="794" y="225"/>
                    <a:pt x="794" y="225"/>
                  </a:cubicBezTo>
                  <a:cubicBezTo>
                    <a:pt x="782" y="225"/>
                    <a:pt x="782" y="225"/>
                    <a:pt x="782" y="225"/>
                  </a:cubicBezTo>
                  <a:lnTo>
                    <a:pt x="762" y="274"/>
                  </a:lnTo>
                  <a:close/>
                  <a:moveTo>
                    <a:pt x="806" y="289"/>
                  </a:moveTo>
                  <a:cubicBezTo>
                    <a:pt x="848" y="289"/>
                    <a:pt x="848" y="289"/>
                    <a:pt x="848" y="289"/>
                  </a:cubicBezTo>
                  <a:cubicBezTo>
                    <a:pt x="848" y="282"/>
                    <a:pt x="848" y="282"/>
                    <a:pt x="848" y="282"/>
                  </a:cubicBezTo>
                  <a:cubicBezTo>
                    <a:pt x="814" y="282"/>
                    <a:pt x="814" y="282"/>
                    <a:pt x="814" y="282"/>
                  </a:cubicBezTo>
                  <a:cubicBezTo>
                    <a:pt x="814" y="260"/>
                    <a:pt x="814" y="260"/>
                    <a:pt x="814" y="260"/>
                  </a:cubicBezTo>
                  <a:cubicBezTo>
                    <a:pt x="847" y="260"/>
                    <a:pt x="847" y="260"/>
                    <a:pt x="847" y="260"/>
                  </a:cubicBezTo>
                  <a:cubicBezTo>
                    <a:pt x="847" y="253"/>
                    <a:pt x="847" y="253"/>
                    <a:pt x="847" y="253"/>
                  </a:cubicBezTo>
                  <a:cubicBezTo>
                    <a:pt x="814" y="253"/>
                    <a:pt x="814" y="253"/>
                    <a:pt x="814" y="253"/>
                  </a:cubicBezTo>
                  <a:cubicBezTo>
                    <a:pt x="814" y="232"/>
                    <a:pt x="814" y="232"/>
                    <a:pt x="814" y="232"/>
                  </a:cubicBezTo>
                  <a:cubicBezTo>
                    <a:pt x="848" y="232"/>
                    <a:pt x="848" y="232"/>
                    <a:pt x="848" y="232"/>
                  </a:cubicBezTo>
                  <a:cubicBezTo>
                    <a:pt x="848" y="225"/>
                    <a:pt x="848" y="225"/>
                    <a:pt x="848" y="225"/>
                  </a:cubicBezTo>
                  <a:cubicBezTo>
                    <a:pt x="806" y="225"/>
                    <a:pt x="806" y="225"/>
                    <a:pt x="806" y="225"/>
                  </a:cubicBezTo>
                  <a:lnTo>
                    <a:pt x="806" y="289"/>
                  </a:lnTo>
                  <a:close/>
                  <a:moveTo>
                    <a:pt x="880" y="225"/>
                  </a:moveTo>
                  <a:cubicBezTo>
                    <a:pt x="858" y="225"/>
                    <a:pt x="858" y="225"/>
                    <a:pt x="858" y="225"/>
                  </a:cubicBezTo>
                  <a:cubicBezTo>
                    <a:pt x="858" y="289"/>
                    <a:pt x="858" y="289"/>
                    <a:pt x="858" y="289"/>
                  </a:cubicBezTo>
                  <a:cubicBezTo>
                    <a:pt x="880" y="289"/>
                    <a:pt x="880" y="289"/>
                    <a:pt x="880" y="289"/>
                  </a:cubicBezTo>
                  <a:cubicBezTo>
                    <a:pt x="900" y="289"/>
                    <a:pt x="913" y="275"/>
                    <a:pt x="913" y="257"/>
                  </a:cubicBezTo>
                  <a:cubicBezTo>
                    <a:pt x="913" y="239"/>
                    <a:pt x="900" y="225"/>
                    <a:pt x="880" y="225"/>
                  </a:cubicBezTo>
                  <a:close/>
                  <a:moveTo>
                    <a:pt x="880" y="282"/>
                  </a:moveTo>
                  <a:cubicBezTo>
                    <a:pt x="866" y="282"/>
                    <a:pt x="866" y="282"/>
                    <a:pt x="866" y="282"/>
                  </a:cubicBezTo>
                  <a:cubicBezTo>
                    <a:pt x="866" y="232"/>
                    <a:pt x="866" y="232"/>
                    <a:pt x="866" y="232"/>
                  </a:cubicBezTo>
                  <a:cubicBezTo>
                    <a:pt x="880" y="232"/>
                    <a:pt x="880" y="232"/>
                    <a:pt x="880" y="232"/>
                  </a:cubicBezTo>
                  <a:cubicBezTo>
                    <a:pt x="896" y="232"/>
                    <a:pt x="905" y="243"/>
                    <a:pt x="905" y="257"/>
                  </a:cubicBezTo>
                  <a:cubicBezTo>
                    <a:pt x="905" y="271"/>
                    <a:pt x="896" y="282"/>
                    <a:pt x="880" y="282"/>
                  </a:cubicBezTo>
                  <a:close/>
                  <a:moveTo>
                    <a:pt x="923" y="289"/>
                  </a:moveTo>
                  <a:cubicBezTo>
                    <a:pt x="931" y="289"/>
                    <a:pt x="931" y="289"/>
                    <a:pt x="931" y="289"/>
                  </a:cubicBezTo>
                  <a:cubicBezTo>
                    <a:pt x="931" y="225"/>
                    <a:pt x="931" y="225"/>
                    <a:pt x="931" y="225"/>
                  </a:cubicBezTo>
                  <a:cubicBezTo>
                    <a:pt x="923" y="225"/>
                    <a:pt x="923" y="225"/>
                    <a:pt x="923" y="225"/>
                  </a:cubicBezTo>
                  <a:lnTo>
                    <a:pt x="923" y="289"/>
                  </a:lnTo>
                  <a:close/>
                  <a:moveTo>
                    <a:pt x="974" y="283"/>
                  </a:moveTo>
                  <a:cubicBezTo>
                    <a:pt x="960" y="283"/>
                    <a:pt x="949" y="272"/>
                    <a:pt x="949" y="257"/>
                  </a:cubicBezTo>
                  <a:cubicBezTo>
                    <a:pt x="949" y="242"/>
                    <a:pt x="960" y="231"/>
                    <a:pt x="974" y="231"/>
                  </a:cubicBezTo>
                  <a:cubicBezTo>
                    <a:pt x="981" y="231"/>
                    <a:pt x="988" y="235"/>
                    <a:pt x="992" y="240"/>
                  </a:cubicBezTo>
                  <a:cubicBezTo>
                    <a:pt x="998" y="237"/>
                    <a:pt x="998" y="237"/>
                    <a:pt x="998" y="237"/>
                  </a:cubicBezTo>
                  <a:cubicBezTo>
                    <a:pt x="993" y="229"/>
                    <a:pt x="985" y="224"/>
                    <a:pt x="974" y="224"/>
                  </a:cubicBezTo>
                  <a:cubicBezTo>
                    <a:pt x="956" y="224"/>
                    <a:pt x="941" y="237"/>
                    <a:pt x="941" y="257"/>
                  </a:cubicBezTo>
                  <a:cubicBezTo>
                    <a:pt x="941" y="277"/>
                    <a:pt x="956" y="290"/>
                    <a:pt x="974" y="290"/>
                  </a:cubicBezTo>
                  <a:cubicBezTo>
                    <a:pt x="985" y="290"/>
                    <a:pt x="993" y="285"/>
                    <a:pt x="998" y="277"/>
                  </a:cubicBezTo>
                  <a:cubicBezTo>
                    <a:pt x="992" y="274"/>
                    <a:pt x="992" y="274"/>
                    <a:pt x="992" y="274"/>
                  </a:cubicBezTo>
                  <a:cubicBezTo>
                    <a:pt x="988" y="279"/>
                    <a:pt x="981" y="283"/>
                    <a:pt x="974" y="283"/>
                  </a:cubicBezTo>
                  <a:close/>
                  <a:moveTo>
                    <a:pt x="1025" y="225"/>
                  </a:moveTo>
                  <a:cubicBezTo>
                    <a:pt x="999" y="289"/>
                    <a:pt x="999" y="289"/>
                    <a:pt x="999" y="289"/>
                  </a:cubicBezTo>
                  <a:cubicBezTo>
                    <a:pt x="1008" y="289"/>
                    <a:pt x="1008" y="289"/>
                    <a:pt x="1008" y="289"/>
                  </a:cubicBezTo>
                  <a:cubicBezTo>
                    <a:pt x="1014" y="275"/>
                    <a:pt x="1014" y="275"/>
                    <a:pt x="1014" y="275"/>
                  </a:cubicBezTo>
                  <a:cubicBezTo>
                    <a:pt x="1046" y="275"/>
                    <a:pt x="1046" y="275"/>
                    <a:pt x="1046" y="275"/>
                  </a:cubicBezTo>
                  <a:cubicBezTo>
                    <a:pt x="1052" y="289"/>
                    <a:pt x="1052" y="289"/>
                    <a:pt x="1052" y="289"/>
                  </a:cubicBezTo>
                  <a:cubicBezTo>
                    <a:pt x="1061" y="289"/>
                    <a:pt x="1061" y="289"/>
                    <a:pt x="1061" y="289"/>
                  </a:cubicBezTo>
                  <a:cubicBezTo>
                    <a:pt x="1035" y="225"/>
                    <a:pt x="1035" y="225"/>
                    <a:pt x="1035" y="225"/>
                  </a:cubicBezTo>
                  <a:lnTo>
                    <a:pt x="1025" y="225"/>
                  </a:lnTo>
                  <a:close/>
                  <a:moveTo>
                    <a:pt x="1017" y="268"/>
                  </a:moveTo>
                  <a:cubicBezTo>
                    <a:pt x="1030" y="233"/>
                    <a:pt x="1030" y="233"/>
                    <a:pt x="1030" y="233"/>
                  </a:cubicBezTo>
                  <a:cubicBezTo>
                    <a:pt x="1044" y="268"/>
                    <a:pt x="1044" y="268"/>
                    <a:pt x="1044" y="268"/>
                  </a:cubicBezTo>
                  <a:lnTo>
                    <a:pt x="1017" y="268"/>
                  </a:lnTo>
                  <a:close/>
                  <a:moveTo>
                    <a:pt x="1074" y="225"/>
                  </a:moveTo>
                  <a:cubicBezTo>
                    <a:pt x="1066" y="225"/>
                    <a:pt x="1066" y="225"/>
                    <a:pt x="1066" y="225"/>
                  </a:cubicBezTo>
                  <a:cubicBezTo>
                    <a:pt x="1066" y="289"/>
                    <a:pt x="1066" y="289"/>
                    <a:pt x="1066" y="289"/>
                  </a:cubicBezTo>
                  <a:cubicBezTo>
                    <a:pt x="1103" y="289"/>
                    <a:pt x="1103" y="289"/>
                    <a:pt x="1103" y="289"/>
                  </a:cubicBezTo>
                  <a:cubicBezTo>
                    <a:pt x="1103" y="282"/>
                    <a:pt x="1103" y="282"/>
                    <a:pt x="1103" y="282"/>
                  </a:cubicBezTo>
                  <a:cubicBezTo>
                    <a:pt x="1074" y="282"/>
                    <a:pt x="1074" y="282"/>
                    <a:pt x="1074" y="282"/>
                  </a:cubicBezTo>
                  <a:lnTo>
                    <a:pt x="1074" y="225"/>
                  </a:lnTo>
                  <a:close/>
                  <a:moveTo>
                    <a:pt x="1157" y="283"/>
                  </a:moveTo>
                  <a:cubicBezTo>
                    <a:pt x="1143" y="283"/>
                    <a:pt x="1133" y="272"/>
                    <a:pt x="1133" y="257"/>
                  </a:cubicBezTo>
                  <a:cubicBezTo>
                    <a:pt x="1133" y="242"/>
                    <a:pt x="1143" y="231"/>
                    <a:pt x="1157" y="231"/>
                  </a:cubicBezTo>
                  <a:cubicBezTo>
                    <a:pt x="1165" y="231"/>
                    <a:pt x="1171" y="235"/>
                    <a:pt x="1175" y="240"/>
                  </a:cubicBezTo>
                  <a:cubicBezTo>
                    <a:pt x="1182" y="237"/>
                    <a:pt x="1182" y="237"/>
                    <a:pt x="1182" y="237"/>
                  </a:cubicBezTo>
                  <a:cubicBezTo>
                    <a:pt x="1176" y="229"/>
                    <a:pt x="1169" y="224"/>
                    <a:pt x="1157" y="224"/>
                  </a:cubicBezTo>
                  <a:cubicBezTo>
                    <a:pt x="1139" y="224"/>
                    <a:pt x="1124" y="237"/>
                    <a:pt x="1124" y="257"/>
                  </a:cubicBezTo>
                  <a:cubicBezTo>
                    <a:pt x="1124" y="277"/>
                    <a:pt x="1139" y="290"/>
                    <a:pt x="1157" y="290"/>
                  </a:cubicBezTo>
                  <a:cubicBezTo>
                    <a:pt x="1169" y="290"/>
                    <a:pt x="1176" y="285"/>
                    <a:pt x="1182" y="277"/>
                  </a:cubicBezTo>
                  <a:cubicBezTo>
                    <a:pt x="1175" y="274"/>
                    <a:pt x="1175" y="274"/>
                    <a:pt x="1175" y="274"/>
                  </a:cubicBezTo>
                  <a:cubicBezTo>
                    <a:pt x="1171" y="279"/>
                    <a:pt x="1165" y="283"/>
                    <a:pt x="1157" y="283"/>
                  </a:cubicBezTo>
                  <a:close/>
                  <a:moveTo>
                    <a:pt x="1189" y="289"/>
                  </a:moveTo>
                  <a:cubicBezTo>
                    <a:pt x="1231" y="289"/>
                    <a:pt x="1231" y="289"/>
                    <a:pt x="1231" y="289"/>
                  </a:cubicBezTo>
                  <a:cubicBezTo>
                    <a:pt x="1231" y="282"/>
                    <a:pt x="1231" y="282"/>
                    <a:pt x="1231" y="282"/>
                  </a:cubicBezTo>
                  <a:cubicBezTo>
                    <a:pt x="1197" y="282"/>
                    <a:pt x="1197" y="282"/>
                    <a:pt x="1197" y="282"/>
                  </a:cubicBezTo>
                  <a:cubicBezTo>
                    <a:pt x="1197" y="260"/>
                    <a:pt x="1197" y="260"/>
                    <a:pt x="1197" y="260"/>
                  </a:cubicBezTo>
                  <a:cubicBezTo>
                    <a:pt x="1231" y="260"/>
                    <a:pt x="1231" y="260"/>
                    <a:pt x="1231" y="260"/>
                  </a:cubicBezTo>
                  <a:cubicBezTo>
                    <a:pt x="1231" y="253"/>
                    <a:pt x="1231" y="253"/>
                    <a:pt x="1231" y="253"/>
                  </a:cubicBezTo>
                  <a:cubicBezTo>
                    <a:pt x="1197" y="253"/>
                    <a:pt x="1197" y="253"/>
                    <a:pt x="1197" y="253"/>
                  </a:cubicBezTo>
                  <a:cubicBezTo>
                    <a:pt x="1197" y="232"/>
                    <a:pt x="1197" y="232"/>
                    <a:pt x="1197" y="232"/>
                  </a:cubicBezTo>
                  <a:cubicBezTo>
                    <a:pt x="1231" y="232"/>
                    <a:pt x="1231" y="232"/>
                    <a:pt x="1231" y="232"/>
                  </a:cubicBezTo>
                  <a:cubicBezTo>
                    <a:pt x="1231" y="225"/>
                    <a:pt x="1231" y="225"/>
                    <a:pt x="1231" y="225"/>
                  </a:cubicBezTo>
                  <a:cubicBezTo>
                    <a:pt x="1189" y="225"/>
                    <a:pt x="1189" y="225"/>
                    <a:pt x="1189" y="225"/>
                  </a:cubicBezTo>
                  <a:lnTo>
                    <a:pt x="1189" y="289"/>
                  </a:lnTo>
                  <a:close/>
                  <a:moveTo>
                    <a:pt x="1287" y="275"/>
                  </a:moveTo>
                  <a:cubicBezTo>
                    <a:pt x="1250" y="225"/>
                    <a:pt x="1250" y="225"/>
                    <a:pt x="1250" y="225"/>
                  </a:cubicBezTo>
                  <a:cubicBezTo>
                    <a:pt x="1242" y="225"/>
                    <a:pt x="1242" y="225"/>
                    <a:pt x="1242" y="225"/>
                  </a:cubicBezTo>
                  <a:cubicBezTo>
                    <a:pt x="1242" y="289"/>
                    <a:pt x="1242" y="289"/>
                    <a:pt x="1242" y="289"/>
                  </a:cubicBezTo>
                  <a:cubicBezTo>
                    <a:pt x="1250" y="289"/>
                    <a:pt x="1250" y="289"/>
                    <a:pt x="1250" y="289"/>
                  </a:cubicBezTo>
                  <a:cubicBezTo>
                    <a:pt x="1250" y="238"/>
                    <a:pt x="1250" y="238"/>
                    <a:pt x="1250" y="238"/>
                  </a:cubicBezTo>
                  <a:cubicBezTo>
                    <a:pt x="1287" y="289"/>
                    <a:pt x="1287" y="289"/>
                    <a:pt x="1287" y="289"/>
                  </a:cubicBezTo>
                  <a:cubicBezTo>
                    <a:pt x="1295" y="289"/>
                    <a:pt x="1295" y="289"/>
                    <a:pt x="1295" y="289"/>
                  </a:cubicBezTo>
                  <a:cubicBezTo>
                    <a:pt x="1295" y="225"/>
                    <a:pt x="1295" y="225"/>
                    <a:pt x="1295" y="225"/>
                  </a:cubicBezTo>
                  <a:cubicBezTo>
                    <a:pt x="1287" y="225"/>
                    <a:pt x="1287" y="225"/>
                    <a:pt x="1287" y="225"/>
                  </a:cubicBezTo>
                  <a:lnTo>
                    <a:pt x="1287" y="275"/>
                  </a:lnTo>
                  <a:close/>
                  <a:moveTo>
                    <a:pt x="1303" y="232"/>
                  </a:moveTo>
                  <a:cubicBezTo>
                    <a:pt x="1323" y="232"/>
                    <a:pt x="1323" y="232"/>
                    <a:pt x="1323" y="232"/>
                  </a:cubicBezTo>
                  <a:cubicBezTo>
                    <a:pt x="1323" y="289"/>
                    <a:pt x="1323" y="289"/>
                    <a:pt x="1323" y="289"/>
                  </a:cubicBezTo>
                  <a:cubicBezTo>
                    <a:pt x="1331" y="289"/>
                    <a:pt x="1331" y="289"/>
                    <a:pt x="1331" y="289"/>
                  </a:cubicBezTo>
                  <a:cubicBezTo>
                    <a:pt x="1331" y="232"/>
                    <a:pt x="1331" y="232"/>
                    <a:pt x="1331" y="232"/>
                  </a:cubicBezTo>
                  <a:cubicBezTo>
                    <a:pt x="1351" y="232"/>
                    <a:pt x="1351" y="232"/>
                    <a:pt x="1351" y="232"/>
                  </a:cubicBezTo>
                  <a:cubicBezTo>
                    <a:pt x="1351" y="225"/>
                    <a:pt x="1351" y="225"/>
                    <a:pt x="1351" y="225"/>
                  </a:cubicBezTo>
                  <a:cubicBezTo>
                    <a:pt x="1303" y="225"/>
                    <a:pt x="1303" y="225"/>
                    <a:pt x="1303" y="225"/>
                  </a:cubicBezTo>
                  <a:lnTo>
                    <a:pt x="1303" y="232"/>
                  </a:lnTo>
                  <a:close/>
                  <a:moveTo>
                    <a:pt x="1360" y="289"/>
                  </a:moveTo>
                  <a:cubicBezTo>
                    <a:pt x="1401" y="289"/>
                    <a:pt x="1401" y="289"/>
                    <a:pt x="1401" y="289"/>
                  </a:cubicBezTo>
                  <a:cubicBezTo>
                    <a:pt x="1401" y="282"/>
                    <a:pt x="1401" y="282"/>
                    <a:pt x="1401" y="282"/>
                  </a:cubicBezTo>
                  <a:cubicBezTo>
                    <a:pt x="1367" y="282"/>
                    <a:pt x="1367" y="282"/>
                    <a:pt x="1367" y="282"/>
                  </a:cubicBezTo>
                  <a:cubicBezTo>
                    <a:pt x="1367" y="260"/>
                    <a:pt x="1367" y="260"/>
                    <a:pt x="1367" y="260"/>
                  </a:cubicBezTo>
                  <a:cubicBezTo>
                    <a:pt x="1401" y="260"/>
                    <a:pt x="1401" y="260"/>
                    <a:pt x="1401" y="260"/>
                  </a:cubicBezTo>
                  <a:cubicBezTo>
                    <a:pt x="1401" y="253"/>
                    <a:pt x="1401" y="253"/>
                    <a:pt x="1401" y="253"/>
                  </a:cubicBezTo>
                  <a:cubicBezTo>
                    <a:pt x="1367" y="253"/>
                    <a:pt x="1367" y="253"/>
                    <a:pt x="1367" y="253"/>
                  </a:cubicBezTo>
                  <a:cubicBezTo>
                    <a:pt x="1367" y="232"/>
                    <a:pt x="1367" y="232"/>
                    <a:pt x="1367" y="232"/>
                  </a:cubicBezTo>
                  <a:cubicBezTo>
                    <a:pt x="1401" y="232"/>
                    <a:pt x="1401" y="232"/>
                    <a:pt x="1401" y="232"/>
                  </a:cubicBezTo>
                  <a:cubicBezTo>
                    <a:pt x="1401" y="225"/>
                    <a:pt x="1401" y="225"/>
                    <a:pt x="1401" y="225"/>
                  </a:cubicBezTo>
                  <a:cubicBezTo>
                    <a:pt x="1360" y="225"/>
                    <a:pt x="1360" y="225"/>
                    <a:pt x="1360" y="225"/>
                  </a:cubicBezTo>
                  <a:lnTo>
                    <a:pt x="1360" y="289"/>
                  </a:lnTo>
                  <a:close/>
                  <a:moveTo>
                    <a:pt x="1458" y="244"/>
                  </a:moveTo>
                  <a:cubicBezTo>
                    <a:pt x="1458" y="233"/>
                    <a:pt x="1449" y="225"/>
                    <a:pt x="1437" y="225"/>
                  </a:cubicBezTo>
                  <a:cubicBezTo>
                    <a:pt x="1412" y="225"/>
                    <a:pt x="1412" y="225"/>
                    <a:pt x="1412" y="225"/>
                  </a:cubicBezTo>
                  <a:cubicBezTo>
                    <a:pt x="1412" y="289"/>
                    <a:pt x="1412" y="289"/>
                    <a:pt x="1412" y="289"/>
                  </a:cubicBezTo>
                  <a:cubicBezTo>
                    <a:pt x="1420" y="289"/>
                    <a:pt x="1420" y="289"/>
                    <a:pt x="1420" y="289"/>
                  </a:cubicBezTo>
                  <a:cubicBezTo>
                    <a:pt x="1420" y="264"/>
                    <a:pt x="1420" y="264"/>
                    <a:pt x="1420" y="264"/>
                  </a:cubicBezTo>
                  <a:cubicBezTo>
                    <a:pt x="1433" y="264"/>
                    <a:pt x="1433" y="264"/>
                    <a:pt x="1433" y="264"/>
                  </a:cubicBezTo>
                  <a:cubicBezTo>
                    <a:pt x="1449" y="289"/>
                    <a:pt x="1449" y="289"/>
                    <a:pt x="1449" y="289"/>
                  </a:cubicBezTo>
                  <a:cubicBezTo>
                    <a:pt x="1458" y="289"/>
                    <a:pt x="1458" y="289"/>
                    <a:pt x="1458" y="289"/>
                  </a:cubicBezTo>
                  <a:cubicBezTo>
                    <a:pt x="1441" y="263"/>
                    <a:pt x="1441" y="263"/>
                    <a:pt x="1441" y="263"/>
                  </a:cubicBezTo>
                  <a:cubicBezTo>
                    <a:pt x="1450" y="262"/>
                    <a:pt x="1458" y="256"/>
                    <a:pt x="1458" y="244"/>
                  </a:cubicBezTo>
                  <a:close/>
                  <a:moveTo>
                    <a:pt x="1420" y="257"/>
                  </a:moveTo>
                  <a:cubicBezTo>
                    <a:pt x="1420" y="232"/>
                    <a:pt x="1420" y="232"/>
                    <a:pt x="1420" y="232"/>
                  </a:cubicBezTo>
                  <a:cubicBezTo>
                    <a:pt x="1437" y="232"/>
                    <a:pt x="1437" y="232"/>
                    <a:pt x="1437" y="232"/>
                  </a:cubicBezTo>
                  <a:cubicBezTo>
                    <a:pt x="1444" y="232"/>
                    <a:pt x="1449" y="237"/>
                    <a:pt x="1449" y="244"/>
                  </a:cubicBezTo>
                  <a:cubicBezTo>
                    <a:pt x="1449" y="252"/>
                    <a:pt x="1444" y="257"/>
                    <a:pt x="1437" y="257"/>
                  </a:cubicBezTo>
                  <a:lnTo>
                    <a:pt x="1420" y="257"/>
                  </a:lnTo>
                  <a:close/>
                  <a:moveTo>
                    <a:pt x="59" y="0"/>
                  </a:moveTo>
                  <a:cubicBezTo>
                    <a:pt x="0" y="59"/>
                    <a:pt x="0" y="59"/>
                    <a:pt x="0" y="59"/>
                  </a:cubicBezTo>
                  <a:cubicBezTo>
                    <a:pt x="0" y="253"/>
                    <a:pt x="0" y="253"/>
                    <a:pt x="0" y="253"/>
                  </a:cubicBezTo>
                  <a:cubicBezTo>
                    <a:pt x="58" y="312"/>
                    <a:pt x="58" y="312"/>
                    <a:pt x="58" y="312"/>
                  </a:cubicBezTo>
                  <a:cubicBezTo>
                    <a:pt x="180" y="312"/>
                    <a:pt x="180" y="312"/>
                    <a:pt x="180" y="312"/>
                  </a:cubicBezTo>
                  <a:cubicBezTo>
                    <a:pt x="239" y="253"/>
                    <a:pt x="239" y="253"/>
                    <a:pt x="239" y="253"/>
                  </a:cubicBezTo>
                  <a:cubicBezTo>
                    <a:pt x="239" y="59"/>
                    <a:pt x="239" y="59"/>
                    <a:pt x="239" y="59"/>
                  </a:cubicBezTo>
                  <a:cubicBezTo>
                    <a:pt x="180" y="0"/>
                    <a:pt x="180" y="0"/>
                    <a:pt x="180" y="0"/>
                  </a:cubicBezTo>
                  <a:lnTo>
                    <a:pt x="59" y="0"/>
                  </a:lnTo>
                  <a:close/>
                  <a:moveTo>
                    <a:pt x="233" y="251"/>
                  </a:moveTo>
                  <a:cubicBezTo>
                    <a:pt x="178" y="307"/>
                    <a:pt x="178" y="307"/>
                    <a:pt x="178" y="307"/>
                  </a:cubicBezTo>
                  <a:cubicBezTo>
                    <a:pt x="61" y="307"/>
                    <a:pt x="61" y="307"/>
                    <a:pt x="61" y="307"/>
                  </a:cubicBezTo>
                  <a:cubicBezTo>
                    <a:pt x="5" y="251"/>
                    <a:pt x="5" y="251"/>
                    <a:pt x="5" y="251"/>
                  </a:cubicBezTo>
                  <a:cubicBezTo>
                    <a:pt x="5" y="61"/>
                    <a:pt x="5" y="61"/>
                    <a:pt x="5" y="61"/>
                  </a:cubicBezTo>
                  <a:cubicBezTo>
                    <a:pt x="61" y="5"/>
                    <a:pt x="61" y="5"/>
                    <a:pt x="61" y="5"/>
                  </a:cubicBezTo>
                  <a:cubicBezTo>
                    <a:pt x="178" y="5"/>
                    <a:pt x="178" y="5"/>
                    <a:pt x="178" y="5"/>
                  </a:cubicBezTo>
                  <a:cubicBezTo>
                    <a:pt x="233" y="60"/>
                    <a:pt x="233" y="60"/>
                    <a:pt x="233" y="60"/>
                  </a:cubicBezTo>
                  <a:lnTo>
                    <a:pt x="233" y="251"/>
                  </a:lnTo>
                  <a:close/>
                  <a:moveTo>
                    <a:pt x="89" y="75"/>
                  </a:moveTo>
                  <a:cubicBezTo>
                    <a:pt x="73" y="91"/>
                    <a:pt x="73" y="91"/>
                    <a:pt x="73" y="91"/>
                  </a:cubicBezTo>
                  <a:cubicBezTo>
                    <a:pt x="73" y="222"/>
                    <a:pt x="73" y="222"/>
                    <a:pt x="73" y="222"/>
                  </a:cubicBezTo>
                  <a:cubicBezTo>
                    <a:pt x="89" y="238"/>
                    <a:pt x="89" y="238"/>
                    <a:pt x="89" y="238"/>
                  </a:cubicBezTo>
                  <a:cubicBezTo>
                    <a:pt x="150" y="238"/>
                    <a:pt x="150" y="238"/>
                    <a:pt x="150" y="238"/>
                  </a:cubicBezTo>
                  <a:cubicBezTo>
                    <a:pt x="165" y="222"/>
                    <a:pt x="165" y="222"/>
                    <a:pt x="165" y="222"/>
                  </a:cubicBezTo>
                  <a:cubicBezTo>
                    <a:pt x="165" y="91"/>
                    <a:pt x="165" y="91"/>
                    <a:pt x="165" y="91"/>
                  </a:cubicBezTo>
                  <a:cubicBezTo>
                    <a:pt x="149" y="75"/>
                    <a:pt x="149" y="75"/>
                    <a:pt x="149" y="75"/>
                  </a:cubicBezTo>
                  <a:lnTo>
                    <a:pt x="89" y="75"/>
                  </a:lnTo>
                  <a:close/>
                  <a:moveTo>
                    <a:pt x="160" y="220"/>
                  </a:moveTo>
                  <a:cubicBezTo>
                    <a:pt x="147" y="233"/>
                    <a:pt x="147" y="233"/>
                    <a:pt x="147" y="233"/>
                  </a:cubicBezTo>
                  <a:cubicBezTo>
                    <a:pt x="91" y="233"/>
                    <a:pt x="91" y="233"/>
                    <a:pt x="91" y="233"/>
                  </a:cubicBezTo>
                  <a:cubicBezTo>
                    <a:pt x="79" y="220"/>
                    <a:pt x="79" y="220"/>
                    <a:pt x="79" y="220"/>
                  </a:cubicBezTo>
                  <a:cubicBezTo>
                    <a:pt x="79" y="93"/>
                    <a:pt x="79" y="93"/>
                    <a:pt x="79" y="93"/>
                  </a:cubicBezTo>
                  <a:cubicBezTo>
                    <a:pt x="92" y="80"/>
                    <a:pt x="92" y="80"/>
                    <a:pt x="92" y="80"/>
                  </a:cubicBezTo>
                  <a:cubicBezTo>
                    <a:pt x="147" y="80"/>
                    <a:pt x="147" y="80"/>
                    <a:pt x="147" y="80"/>
                  </a:cubicBezTo>
                  <a:cubicBezTo>
                    <a:pt x="160" y="93"/>
                    <a:pt x="160" y="93"/>
                    <a:pt x="160" y="93"/>
                  </a:cubicBezTo>
                  <a:lnTo>
                    <a:pt x="160" y="220"/>
                  </a:lnTo>
                  <a:close/>
                  <a:moveTo>
                    <a:pt x="318" y="169"/>
                  </a:moveTo>
                  <a:cubicBezTo>
                    <a:pt x="318" y="174"/>
                    <a:pt x="318" y="174"/>
                    <a:pt x="318" y="174"/>
                  </a:cubicBezTo>
                  <a:cubicBezTo>
                    <a:pt x="2178" y="174"/>
                    <a:pt x="2178" y="174"/>
                    <a:pt x="2178" y="174"/>
                  </a:cubicBezTo>
                  <a:cubicBezTo>
                    <a:pt x="2178" y="169"/>
                    <a:pt x="2178" y="169"/>
                    <a:pt x="2178" y="169"/>
                  </a:cubicBezTo>
                  <a:lnTo>
                    <a:pt x="318" y="169"/>
                  </a:lnTo>
                  <a:close/>
                  <a:moveTo>
                    <a:pt x="1628" y="109"/>
                  </a:moveTo>
                  <a:cubicBezTo>
                    <a:pt x="1616" y="107"/>
                    <a:pt x="1616" y="107"/>
                    <a:pt x="1616" y="107"/>
                  </a:cubicBezTo>
                  <a:cubicBezTo>
                    <a:pt x="1616" y="48"/>
                    <a:pt x="1616" y="48"/>
                    <a:pt x="1616" y="48"/>
                  </a:cubicBezTo>
                  <a:cubicBezTo>
                    <a:pt x="1628" y="46"/>
                    <a:pt x="1628" y="46"/>
                    <a:pt x="1628" y="46"/>
                  </a:cubicBezTo>
                  <a:cubicBezTo>
                    <a:pt x="1628" y="39"/>
                    <a:pt x="1628" y="39"/>
                    <a:pt x="1628" y="39"/>
                  </a:cubicBezTo>
                  <a:cubicBezTo>
                    <a:pt x="1587" y="39"/>
                    <a:pt x="1587" y="39"/>
                    <a:pt x="1587" y="39"/>
                  </a:cubicBezTo>
                  <a:cubicBezTo>
                    <a:pt x="1587" y="46"/>
                    <a:pt x="1587" y="46"/>
                    <a:pt x="1587" y="46"/>
                  </a:cubicBezTo>
                  <a:cubicBezTo>
                    <a:pt x="1599" y="48"/>
                    <a:pt x="1599" y="48"/>
                    <a:pt x="1599" y="48"/>
                  </a:cubicBezTo>
                  <a:cubicBezTo>
                    <a:pt x="1599" y="107"/>
                    <a:pt x="1599" y="107"/>
                    <a:pt x="1599" y="107"/>
                  </a:cubicBezTo>
                  <a:cubicBezTo>
                    <a:pt x="1587" y="109"/>
                    <a:pt x="1587" y="109"/>
                    <a:pt x="1587" y="109"/>
                  </a:cubicBezTo>
                  <a:cubicBezTo>
                    <a:pt x="1587" y="116"/>
                    <a:pt x="1587" y="116"/>
                    <a:pt x="1587" y="116"/>
                  </a:cubicBezTo>
                  <a:cubicBezTo>
                    <a:pt x="1628" y="116"/>
                    <a:pt x="1628" y="116"/>
                    <a:pt x="1628" y="116"/>
                  </a:cubicBezTo>
                  <a:lnTo>
                    <a:pt x="1628" y="109"/>
                  </a:lnTo>
                  <a:close/>
                  <a:moveTo>
                    <a:pt x="1526" y="109"/>
                  </a:moveTo>
                  <a:cubicBezTo>
                    <a:pt x="1515" y="107"/>
                    <a:pt x="1515" y="107"/>
                    <a:pt x="1515" y="107"/>
                  </a:cubicBezTo>
                  <a:cubicBezTo>
                    <a:pt x="1515" y="61"/>
                    <a:pt x="1515" y="61"/>
                    <a:pt x="1515" y="61"/>
                  </a:cubicBezTo>
                  <a:cubicBezTo>
                    <a:pt x="1553" y="116"/>
                    <a:pt x="1553" y="116"/>
                    <a:pt x="1553" y="116"/>
                  </a:cubicBezTo>
                  <a:cubicBezTo>
                    <a:pt x="1567" y="116"/>
                    <a:pt x="1567" y="116"/>
                    <a:pt x="1567" y="116"/>
                  </a:cubicBezTo>
                  <a:cubicBezTo>
                    <a:pt x="1567" y="48"/>
                    <a:pt x="1567" y="48"/>
                    <a:pt x="1567" y="48"/>
                  </a:cubicBezTo>
                  <a:cubicBezTo>
                    <a:pt x="1578" y="46"/>
                    <a:pt x="1578" y="46"/>
                    <a:pt x="1578" y="46"/>
                  </a:cubicBezTo>
                  <a:cubicBezTo>
                    <a:pt x="1578" y="39"/>
                    <a:pt x="1578" y="39"/>
                    <a:pt x="1578" y="39"/>
                  </a:cubicBezTo>
                  <a:cubicBezTo>
                    <a:pt x="1544" y="39"/>
                    <a:pt x="1544" y="39"/>
                    <a:pt x="1544" y="39"/>
                  </a:cubicBezTo>
                  <a:cubicBezTo>
                    <a:pt x="1544" y="46"/>
                    <a:pt x="1544" y="46"/>
                    <a:pt x="1544" y="46"/>
                  </a:cubicBezTo>
                  <a:cubicBezTo>
                    <a:pt x="1556" y="48"/>
                    <a:pt x="1556" y="48"/>
                    <a:pt x="1556" y="48"/>
                  </a:cubicBezTo>
                  <a:cubicBezTo>
                    <a:pt x="1556" y="91"/>
                    <a:pt x="1556" y="91"/>
                    <a:pt x="1556" y="91"/>
                  </a:cubicBezTo>
                  <a:cubicBezTo>
                    <a:pt x="1518" y="39"/>
                    <a:pt x="1518" y="39"/>
                    <a:pt x="1518" y="39"/>
                  </a:cubicBezTo>
                  <a:cubicBezTo>
                    <a:pt x="1492" y="39"/>
                    <a:pt x="1492" y="39"/>
                    <a:pt x="1492" y="39"/>
                  </a:cubicBezTo>
                  <a:cubicBezTo>
                    <a:pt x="1492" y="46"/>
                    <a:pt x="1492" y="46"/>
                    <a:pt x="1492" y="46"/>
                  </a:cubicBezTo>
                  <a:cubicBezTo>
                    <a:pt x="1503" y="48"/>
                    <a:pt x="1503" y="48"/>
                    <a:pt x="1503" y="48"/>
                  </a:cubicBezTo>
                  <a:cubicBezTo>
                    <a:pt x="1503" y="107"/>
                    <a:pt x="1503" y="107"/>
                    <a:pt x="1503" y="107"/>
                  </a:cubicBezTo>
                  <a:cubicBezTo>
                    <a:pt x="1492" y="109"/>
                    <a:pt x="1492" y="109"/>
                    <a:pt x="1492" y="109"/>
                  </a:cubicBezTo>
                  <a:cubicBezTo>
                    <a:pt x="1492" y="116"/>
                    <a:pt x="1492" y="116"/>
                    <a:pt x="1492" y="116"/>
                  </a:cubicBezTo>
                  <a:cubicBezTo>
                    <a:pt x="1526" y="116"/>
                    <a:pt x="1526" y="116"/>
                    <a:pt x="1526" y="116"/>
                  </a:cubicBezTo>
                  <a:lnTo>
                    <a:pt x="1526" y="109"/>
                  </a:lnTo>
                  <a:close/>
                  <a:moveTo>
                    <a:pt x="1400" y="76"/>
                  </a:moveTo>
                  <a:cubicBezTo>
                    <a:pt x="1400" y="86"/>
                    <a:pt x="1399" y="99"/>
                    <a:pt x="1407" y="107"/>
                  </a:cubicBezTo>
                  <a:cubicBezTo>
                    <a:pt x="1414" y="114"/>
                    <a:pt x="1424" y="117"/>
                    <a:pt x="1438" y="117"/>
                  </a:cubicBezTo>
                  <a:cubicBezTo>
                    <a:pt x="1451" y="117"/>
                    <a:pt x="1461" y="115"/>
                    <a:pt x="1466" y="109"/>
                  </a:cubicBezTo>
                  <a:cubicBezTo>
                    <a:pt x="1474" y="101"/>
                    <a:pt x="1475" y="94"/>
                    <a:pt x="1475" y="77"/>
                  </a:cubicBezTo>
                  <a:cubicBezTo>
                    <a:pt x="1475" y="27"/>
                    <a:pt x="1475" y="27"/>
                    <a:pt x="1475" y="27"/>
                  </a:cubicBezTo>
                  <a:cubicBezTo>
                    <a:pt x="1487" y="26"/>
                    <a:pt x="1487" y="26"/>
                    <a:pt x="1487" y="26"/>
                  </a:cubicBezTo>
                  <a:cubicBezTo>
                    <a:pt x="1487" y="18"/>
                    <a:pt x="1487" y="18"/>
                    <a:pt x="1487" y="18"/>
                  </a:cubicBezTo>
                  <a:cubicBezTo>
                    <a:pt x="1452" y="18"/>
                    <a:pt x="1452" y="18"/>
                    <a:pt x="1452" y="18"/>
                  </a:cubicBezTo>
                  <a:cubicBezTo>
                    <a:pt x="1452" y="26"/>
                    <a:pt x="1452" y="26"/>
                    <a:pt x="1452" y="26"/>
                  </a:cubicBezTo>
                  <a:cubicBezTo>
                    <a:pt x="1463" y="27"/>
                    <a:pt x="1463" y="27"/>
                    <a:pt x="1463" y="27"/>
                  </a:cubicBezTo>
                  <a:cubicBezTo>
                    <a:pt x="1463" y="84"/>
                    <a:pt x="1463" y="84"/>
                    <a:pt x="1463" y="84"/>
                  </a:cubicBezTo>
                  <a:cubicBezTo>
                    <a:pt x="1463" y="92"/>
                    <a:pt x="1461" y="97"/>
                    <a:pt x="1458" y="101"/>
                  </a:cubicBezTo>
                  <a:cubicBezTo>
                    <a:pt x="1454" y="105"/>
                    <a:pt x="1448" y="107"/>
                    <a:pt x="1441" y="107"/>
                  </a:cubicBezTo>
                  <a:cubicBezTo>
                    <a:pt x="1427" y="107"/>
                    <a:pt x="1418" y="100"/>
                    <a:pt x="1418" y="84"/>
                  </a:cubicBezTo>
                  <a:cubicBezTo>
                    <a:pt x="1418" y="27"/>
                    <a:pt x="1418" y="27"/>
                    <a:pt x="1418" y="27"/>
                  </a:cubicBezTo>
                  <a:cubicBezTo>
                    <a:pt x="1430" y="26"/>
                    <a:pt x="1430" y="26"/>
                    <a:pt x="1430" y="26"/>
                  </a:cubicBezTo>
                  <a:cubicBezTo>
                    <a:pt x="1430" y="18"/>
                    <a:pt x="1430" y="18"/>
                    <a:pt x="1430" y="18"/>
                  </a:cubicBezTo>
                  <a:cubicBezTo>
                    <a:pt x="1388" y="18"/>
                    <a:pt x="1388" y="18"/>
                    <a:pt x="1388" y="18"/>
                  </a:cubicBezTo>
                  <a:cubicBezTo>
                    <a:pt x="1388" y="26"/>
                    <a:pt x="1388" y="26"/>
                    <a:pt x="1388" y="26"/>
                  </a:cubicBezTo>
                  <a:cubicBezTo>
                    <a:pt x="1400" y="27"/>
                    <a:pt x="1400" y="27"/>
                    <a:pt x="1400" y="27"/>
                  </a:cubicBezTo>
                  <a:lnTo>
                    <a:pt x="1400" y="76"/>
                  </a:lnTo>
                  <a:close/>
                  <a:moveTo>
                    <a:pt x="1671" y="116"/>
                  </a:moveTo>
                  <a:cubicBezTo>
                    <a:pt x="1687" y="116"/>
                    <a:pt x="1687" y="116"/>
                    <a:pt x="1687" y="116"/>
                  </a:cubicBezTo>
                  <a:cubicBezTo>
                    <a:pt x="1713" y="48"/>
                    <a:pt x="1713" y="48"/>
                    <a:pt x="1713" y="48"/>
                  </a:cubicBezTo>
                  <a:cubicBezTo>
                    <a:pt x="1724" y="46"/>
                    <a:pt x="1724" y="46"/>
                    <a:pt x="1724" y="46"/>
                  </a:cubicBezTo>
                  <a:cubicBezTo>
                    <a:pt x="1724" y="39"/>
                    <a:pt x="1724" y="39"/>
                    <a:pt x="1724" y="39"/>
                  </a:cubicBezTo>
                  <a:cubicBezTo>
                    <a:pt x="1690" y="39"/>
                    <a:pt x="1690" y="39"/>
                    <a:pt x="1690" y="39"/>
                  </a:cubicBezTo>
                  <a:cubicBezTo>
                    <a:pt x="1690" y="46"/>
                    <a:pt x="1690" y="46"/>
                    <a:pt x="1690" y="46"/>
                  </a:cubicBezTo>
                  <a:cubicBezTo>
                    <a:pt x="1701" y="48"/>
                    <a:pt x="1701" y="48"/>
                    <a:pt x="1701" y="48"/>
                  </a:cubicBezTo>
                  <a:cubicBezTo>
                    <a:pt x="1682" y="100"/>
                    <a:pt x="1682" y="100"/>
                    <a:pt x="1682" y="100"/>
                  </a:cubicBezTo>
                  <a:cubicBezTo>
                    <a:pt x="1663" y="48"/>
                    <a:pt x="1663" y="48"/>
                    <a:pt x="1663" y="48"/>
                  </a:cubicBezTo>
                  <a:cubicBezTo>
                    <a:pt x="1674" y="46"/>
                    <a:pt x="1674" y="46"/>
                    <a:pt x="1674" y="46"/>
                  </a:cubicBezTo>
                  <a:cubicBezTo>
                    <a:pt x="1674" y="39"/>
                    <a:pt x="1674" y="39"/>
                    <a:pt x="1674" y="39"/>
                  </a:cubicBezTo>
                  <a:cubicBezTo>
                    <a:pt x="1634" y="39"/>
                    <a:pt x="1634" y="39"/>
                    <a:pt x="1634" y="39"/>
                  </a:cubicBezTo>
                  <a:cubicBezTo>
                    <a:pt x="1634" y="46"/>
                    <a:pt x="1634" y="46"/>
                    <a:pt x="1634" y="46"/>
                  </a:cubicBezTo>
                  <a:cubicBezTo>
                    <a:pt x="1645" y="48"/>
                    <a:pt x="1645" y="48"/>
                    <a:pt x="1645" y="48"/>
                  </a:cubicBezTo>
                  <a:lnTo>
                    <a:pt x="1671" y="116"/>
                  </a:lnTo>
                  <a:close/>
                  <a:moveTo>
                    <a:pt x="2003" y="109"/>
                  </a:moveTo>
                  <a:cubicBezTo>
                    <a:pt x="1992" y="107"/>
                    <a:pt x="1992" y="107"/>
                    <a:pt x="1992" y="107"/>
                  </a:cubicBezTo>
                  <a:cubicBezTo>
                    <a:pt x="1992" y="48"/>
                    <a:pt x="1992" y="48"/>
                    <a:pt x="1992" y="48"/>
                  </a:cubicBezTo>
                  <a:cubicBezTo>
                    <a:pt x="2003" y="46"/>
                    <a:pt x="2003" y="46"/>
                    <a:pt x="2003" y="46"/>
                  </a:cubicBezTo>
                  <a:cubicBezTo>
                    <a:pt x="2003" y="39"/>
                    <a:pt x="2003" y="39"/>
                    <a:pt x="2003" y="39"/>
                  </a:cubicBezTo>
                  <a:cubicBezTo>
                    <a:pt x="1963" y="39"/>
                    <a:pt x="1963" y="39"/>
                    <a:pt x="1963" y="39"/>
                  </a:cubicBezTo>
                  <a:cubicBezTo>
                    <a:pt x="1963" y="46"/>
                    <a:pt x="1963" y="46"/>
                    <a:pt x="1963" y="46"/>
                  </a:cubicBezTo>
                  <a:cubicBezTo>
                    <a:pt x="1974" y="48"/>
                    <a:pt x="1974" y="48"/>
                    <a:pt x="1974" y="48"/>
                  </a:cubicBezTo>
                  <a:cubicBezTo>
                    <a:pt x="1974" y="107"/>
                    <a:pt x="1974" y="107"/>
                    <a:pt x="1974" y="107"/>
                  </a:cubicBezTo>
                  <a:cubicBezTo>
                    <a:pt x="1963" y="109"/>
                    <a:pt x="1963" y="109"/>
                    <a:pt x="1963" y="109"/>
                  </a:cubicBezTo>
                  <a:cubicBezTo>
                    <a:pt x="1963" y="116"/>
                    <a:pt x="1963" y="116"/>
                    <a:pt x="1963" y="116"/>
                  </a:cubicBezTo>
                  <a:cubicBezTo>
                    <a:pt x="2003" y="116"/>
                    <a:pt x="2003" y="116"/>
                    <a:pt x="2003" y="116"/>
                  </a:cubicBezTo>
                  <a:lnTo>
                    <a:pt x="2003" y="109"/>
                  </a:lnTo>
                  <a:close/>
                  <a:moveTo>
                    <a:pt x="2021" y="49"/>
                  </a:moveTo>
                  <a:cubicBezTo>
                    <a:pt x="2037" y="49"/>
                    <a:pt x="2037" y="49"/>
                    <a:pt x="2037" y="49"/>
                  </a:cubicBezTo>
                  <a:cubicBezTo>
                    <a:pt x="2037" y="107"/>
                    <a:pt x="2037" y="107"/>
                    <a:pt x="2037" y="107"/>
                  </a:cubicBezTo>
                  <a:cubicBezTo>
                    <a:pt x="2026" y="109"/>
                    <a:pt x="2026" y="109"/>
                    <a:pt x="2026" y="109"/>
                  </a:cubicBezTo>
                  <a:cubicBezTo>
                    <a:pt x="2026" y="116"/>
                    <a:pt x="2026" y="116"/>
                    <a:pt x="2026" y="116"/>
                  </a:cubicBezTo>
                  <a:cubicBezTo>
                    <a:pt x="2066" y="116"/>
                    <a:pt x="2066" y="116"/>
                    <a:pt x="2066" y="116"/>
                  </a:cubicBezTo>
                  <a:cubicBezTo>
                    <a:pt x="2066" y="109"/>
                    <a:pt x="2066" y="109"/>
                    <a:pt x="2066" y="109"/>
                  </a:cubicBezTo>
                  <a:cubicBezTo>
                    <a:pt x="2055" y="107"/>
                    <a:pt x="2055" y="107"/>
                    <a:pt x="2055" y="107"/>
                  </a:cubicBezTo>
                  <a:cubicBezTo>
                    <a:pt x="2055" y="49"/>
                    <a:pt x="2055" y="49"/>
                    <a:pt x="2055" y="49"/>
                  </a:cubicBezTo>
                  <a:cubicBezTo>
                    <a:pt x="2072" y="49"/>
                    <a:pt x="2072" y="49"/>
                    <a:pt x="2072" y="49"/>
                  </a:cubicBezTo>
                  <a:cubicBezTo>
                    <a:pt x="2074" y="60"/>
                    <a:pt x="2074" y="60"/>
                    <a:pt x="2074" y="60"/>
                  </a:cubicBezTo>
                  <a:cubicBezTo>
                    <a:pt x="2081" y="60"/>
                    <a:pt x="2081" y="60"/>
                    <a:pt x="2081" y="60"/>
                  </a:cubicBezTo>
                  <a:cubicBezTo>
                    <a:pt x="2081" y="39"/>
                    <a:pt x="2081" y="39"/>
                    <a:pt x="2081" y="39"/>
                  </a:cubicBezTo>
                  <a:cubicBezTo>
                    <a:pt x="2011" y="39"/>
                    <a:pt x="2011" y="39"/>
                    <a:pt x="2011" y="39"/>
                  </a:cubicBezTo>
                  <a:cubicBezTo>
                    <a:pt x="2011" y="60"/>
                    <a:pt x="2011" y="60"/>
                    <a:pt x="2011" y="60"/>
                  </a:cubicBezTo>
                  <a:cubicBezTo>
                    <a:pt x="2019" y="60"/>
                    <a:pt x="2019" y="60"/>
                    <a:pt x="2019" y="60"/>
                  </a:cubicBezTo>
                  <a:lnTo>
                    <a:pt x="2021" y="49"/>
                  </a:lnTo>
                  <a:close/>
                  <a:moveTo>
                    <a:pt x="2122" y="82"/>
                  </a:moveTo>
                  <a:cubicBezTo>
                    <a:pt x="2122" y="107"/>
                    <a:pt x="2122" y="107"/>
                    <a:pt x="2122" y="107"/>
                  </a:cubicBezTo>
                  <a:cubicBezTo>
                    <a:pt x="2110" y="109"/>
                    <a:pt x="2110" y="109"/>
                    <a:pt x="2110" y="109"/>
                  </a:cubicBezTo>
                  <a:cubicBezTo>
                    <a:pt x="2110" y="116"/>
                    <a:pt x="2110" y="116"/>
                    <a:pt x="2110" y="116"/>
                  </a:cubicBezTo>
                  <a:cubicBezTo>
                    <a:pt x="2150" y="116"/>
                    <a:pt x="2150" y="116"/>
                    <a:pt x="2150" y="116"/>
                  </a:cubicBezTo>
                  <a:cubicBezTo>
                    <a:pt x="2150" y="109"/>
                    <a:pt x="2150" y="109"/>
                    <a:pt x="2150" y="109"/>
                  </a:cubicBezTo>
                  <a:cubicBezTo>
                    <a:pt x="2139" y="107"/>
                    <a:pt x="2139" y="107"/>
                    <a:pt x="2139" y="107"/>
                  </a:cubicBezTo>
                  <a:cubicBezTo>
                    <a:pt x="2139" y="82"/>
                    <a:pt x="2139" y="82"/>
                    <a:pt x="2139" y="82"/>
                  </a:cubicBezTo>
                  <a:cubicBezTo>
                    <a:pt x="2161" y="48"/>
                    <a:pt x="2161" y="48"/>
                    <a:pt x="2161" y="48"/>
                  </a:cubicBezTo>
                  <a:cubicBezTo>
                    <a:pt x="2172" y="46"/>
                    <a:pt x="2172" y="46"/>
                    <a:pt x="2172" y="46"/>
                  </a:cubicBezTo>
                  <a:cubicBezTo>
                    <a:pt x="2172" y="39"/>
                    <a:pt x="2172" y="39"/>
                    <a:pt x="2172" y="39"/>
                  </a:cubicBezTo>
                  <a:cubicBezTo>
                    <a:pt x="2138" y="39"/>
                    <a:pt x="2138" y="39"/>
                    <a:pt x="2138" y="39"/>
                  </a:cubicBezTo>
                  <a:cubicBezTo>
                    <a:pt x="2138" y="46"/>
                    <a:pt x="2138" y="46"/>
                    <a:pt x="2138" y="46"/>
                  </a:cubicBezTo>
                  <a:cubicBezTo>
                    <a:pt x="2149" y="48"/>
                    <a:pt x="2149" y="48"/>
                    <a:pt x="2149" y="48"/>
                  </a:cubicBezTo>
                  <a:cubicBezTo>
                    <a:pt x="2133" y="73"/>
                    <a:pt x="2133" y="73"/>
                    <a:pt x="2133" y="73"/>
                  </a:cubicBezTo>
                  <a:cubicBezTo>
                    <a:pt x="2118" y="48"/>
                    <a:pt x="2118" y="48"/>
                    <a:pt x="2118" y="48"/>
                  </a:cubicBezTo>
                  <a:cubicBezTo>
                    <a:pt x="2129" y="46"/>
                    <a:pt x="2129" y="46"/>
                    <a:pt x="2129" y="46"/>
                  </a:cubicBezTo>
                  <a:cubicBezTo>
                    <a:pt x="2129" y="39"/>
                    <a:pt x="2129" y="39"/>
                    <a:pt x="2129" y="39"/>
                  </a:cubicBezTo>
                  <a:cubicBezTo>
                    <a:pt x="2088" y="39"/>
                    <a:pt x="2088" y="39"/>
                    <a:pt x="2088" y="39"/>
                  </a:cubicBezTo>
                  <a:cubicBezTo>
                    <a:pt x="2088" y="46"/>
                    <a:pt x="2088" y="46"/>
                    <a:pt x="2088" y="46"/>
                  </a:cubicBezTo>
                  <a:cubicBezTo>
                    <a:pt x="2099" y="48"/>
                    <a:pt x="2099" y="48"/>
                    <a:pt x="2099" y="48"/>
                  </a:cubicBezTo>
                  <a:lnTo>
                    <a:pt x="2122" y="82"/>
                  </a:lnTo>
                  <a:close/>
                  <a:moveTo>
                    <a:pt x="1953" y="94"/>
                  </a:moveTo>
                  <a:cubicBezTo>
                    <a:pt x="1953" y="63"/>
                    <a:pt x="1913" y="75"/>
                    <a:pt x="1913" y="58"/>
                  </a:cubicBezTo>
                  <a:cubicBezTo>
                    <a:pt x="1913" y="50"/>
                    <a:pt x="1919" y="48"/>
                    <a:pt x="1926" y="48"/>
                  </a:cubicBezTo>
                  <a:cubicBezTo>
                    <a:pt x="1933" y="48"/>
                    <a:pt x="1939" y="49"/>
                    <a:pt x="1939" y="49"/>
                  </a:cubicBezTo>
                  <a:cubicBezTo>
                    <a:pt x="1941" y="61"/>
                    <a:pt x="1941" y="61"/>
                    <a:pt x="1941" y="61"/>
                  </a:cubicBezTo>
                  <a:cubicBezTo>
                    <a:pt x="1949" y="61"/>
                    <a:pt x="1949" y="61"/>
                    <a:pt x="1949" y="61"/>
                  </a:cubicBezTo>
                  <a:cubicBezTo>
                    <a:pt x="1949" y="42"/>
                    <a:pt x="1949" y="42"/>
                    <a:pt x="1949" y="42"/>
                  </a:cubicBezTo>
                  <a:cubicBezTo>
                    <a:pt x="1941" y="40"/>
                    <a:pt x="1933" y="38"/>
                    <a:pt x="1924" y="38"/>
                  </a:cubicBezTo>
                  <a:cubicBezTo>
                    <a:pt x="1905" y="38"/>
                    <a:pt x="1896" y="46"/>
                    <a:pt x="1896" y="60"/>
                  </a:cubicBezTo>
                  <a:cubicBezTo>
                    <a:pt x="1896" y="79"/>
                    <a:pt x="1914" y="81"/>
                    <a:pt x="1928" y="86"/>
                  </a:cubicBezTo>
                  <a:cubicBezTo>
                    <a:pt x="1933" y="87"/>
                    <a:pt x="1936" y="89"/>
                    <a:pt x="1936" y="95"/>
                  </a:cubicBezTo>
                  <a:cubicBezTo>
                    <a:pt x="1936" y="104"/>
                    <a:pt x="1929" y="107"/>
                    <a:pt x="1920" y="107"/>
                  </a:cubicBezTo>
                  <a:cubicBezTo>
                    <a:pt x="1911" y="107"/>
                    <a:pt x="1905" y="105"/>
                    <a:pt x="1905" y="105"/>
                  </a:cubicBezTo>
                  <a:cubicBezTo>
                    <a:pt x="1903" y="92"/>
                    <a:pt x="1903" y="92"/>
                    <a:pt x="1903" y="92"/>
                  </a:cubicBezTo>
                  <a:cubicBezTo>
                    <a:pt x="1896" y="92"/>
                    <a:pt x="1896" y="92"/>
                    <a:pt x="1896" y="92"/>
                  </a:cubicBezTo>
                  <a:cubicBezTo>
                    <a:pt x="1896" y="112"/>
                    <a:pt x="1896" y="112"/>
                    <a:pt x="1896" y="112"/>
                  </a:cubicBezTo>
                  <a:cubicBezTo>
                    <a:pt x="1896" y="112"/>
                    <a:pt x="1908" y="117"/>
                    <a:pt x="1922" y="117"/>
                  </a:cubicBezTo>
                  <a:cubicBezTo>
                    <a:pt x="1942" y="117"/>
                    <a:pt x="1953" y="109"/>
                    <a:pt x="1953" y="94"/>
                  </a:cubicBezTo>
                  <a:close/>
                  <a:moveTo>
                    <a:pt x="1847" y="109"/>
                  </a:moveTo>
                  <a:cubicBezTo>
                    <a:pt x="1836" y="107"/>
                    <a:pt x="1836" y="107"/>
                    <a:pt x="1836" y="107"/>
                  </a:cubicBezTo>
                  <a:cubicBezTo>
                    <a:pt x="1836" y="81"/>
                    <a:pt x="1836" y="81"/>
                    <a:pt x="1836" y="81"/>
                  </a:cubicBezTo>
                  <a:cubicBezTo>
                    <a:pt x="1838" y="81"/>
                    <a:pt x="1838" y="81"/>
                    <a:pt x="1838" y="81"/>
                  </a:cubicBezTo>
                  <a:cubicBezTo>
                    <a:pt x="1848" y="81"/>
                    <a:pt x="1851" y="86"/>
                    <a:pt x="1855" y="98"/>
                  </a:cubicBezTo>
                  <a:cubicBezTo>
                    <a:pt x="1863" y="116"/>
                    <a:pt x="1863" y="116"/>
                    <a:pt x="1863" y="116"/>
                  </a:cubicBezTo>
                  <a:cubicBezTo>
                    <a:pt x="1887" y="116"/>
                    <a:pt x="1887" y="116"/>
                    <a:pt x="1887" y="116"/>
                  </a:cubicBezTo>
                  <a:cubicBezTo>
                    <a:pt x="1887" y="109"/>
                    <a:pt x="1887" y="109"/>
                    <a:pt x="1887" y="109"/>
                  </a:cubicBezTo>
                  <a:cubicBezTo>
                    <a:pt x="1876" y="107"/>
                    <a:pt x="1876" y="107"/>
                    <a:pt x="1876" y="107"/>
                  </a:cubicBezTo>
                  <a:cubicBezTo>
                    <a:pt x="1873" y="99"/>
                    <a:pt x="1868" y="84"/>
                    <a:pt x="1861" y="79"/>
                  </a:cubicBezTo>
                  <a:cubicBezTo>
                    <a:pt x="1869" y="76"/>
                    <a:pt x="1875" y="68"/>
                    <a:pt x="1875" y="59"/>
                  </a:cubicBezTo>
                  <a:cubicBezTo>
                    <a:pt x="1875" y="54"/>
                    <a:pt x="1873" y="49"/>
                    <a:pt x="1869" y="45"/>
                  </a:cubicBezTo>
                  <a:cubicBezTo>
                    <a:pt x="1863" y="40"/>
                    <a:pt x="1854" y="39"/>
                    <a:pt x="1846" y="39"/>
                  </a:cubicBezTo>
                  <a:cubicBezTo>
                    <a:pt x="1807" y="39"/>
                    <a:pt x="1807" y="39"/>
                    <a:pt x="1807" y="39"/>
                  </a:cubicBezTo>
                  <a:cubicBezTo>
                    <a:pt x="1807" y="46"/>
                    <a:pt x="1807" y="46"/>
                    <a:pt x="1807" y="46"/>
                  </a:cubicBezTo>
                  <a:cubicBezTo>
                    <a:pt x="1819" y="48"/>
                    <a:pt x="1819" y="48"/>
                    <a:pt x="1819" y="48"/>
                  </a:cubicBezTo>
                  <a:cubicBezTo>
                    <a:pt x="1819" y="107"/>
                    <a:pt x="1819" y="107"/>
                    <a:pt x="1819" y="107"/>
                  </a:cubicBezTo>
                  <a:cubicBezTo>
                    <a:pt x="1807" y="109"/>
                    <a:pt x="1807" y="109"/>
                    <a:pt x="1807" y="109"/>
                  </a:cubicBezTo>
                  <a:cubicBezTo>
                    <a:pt x="1807" y="116"/>
                    <a:pt x="1807" y="116"/>
                    <a:pt x="1807" y="116"/>
                  </a:cubicBezTo>
                  <a:cubicBezTo>
                    <a:pt x="1847" y="116"/>
                    <a:pt x="1847" y="116"/>
                    <a:pt x="1847" y="116"/>
                  </a:cubicBezTo>
                  <a:lnTo>
                    <a:pt x="1847" y="109"/>
                  </a:lnTo>
                  <a:close/>
                  <a:moveTo>
                    <a:pt x="1836" y="48"/>
                  </a:moveTo>
                  <a:cubicBezTo>
                    <a:pt x="1841" y="48"/>
                    <a:pt x="1841" y="48"/>
                    <a:pt x="1841" y="48"/>
                  </a:cubicBezTo>
                  <a:cubicBezTo>
                    <a:pt x="1845" y="48"/>
                    <a:pt x="1852" y="48"/>
                    <a:pt x="1854" y="51"/>
                  </a:cubicBezTo>
                  <a:cubicBezTo>
                    <a:pt x="1857" y="53"/>
                    <a:pt x="1858" y="57"/>
                    <a:pt x="1858" y="60"/>
                  </a:cubicBezTo>
                  <a:cubicBezTo>
                    <a:pt x="1858" y="63"/>
                    <a:pt x="1857" y="66"/>
                    <a:pt x="1855" y="69"/>
                  </a:cubicBezTo>
                  <a:cubicBezTo>
                    <a:pt x="1851" y="73"/>
                    <a:pt x="1844" y="73"/>
                    <a:pt x="1839" y="73"/>
                  </a:cubicBezTo>
                  <a:cubicBezTo>
                    <a:pt x="1836" y="73"/>
                    <a:pt x="1836" y="73"/>
                    <a:pt x="1836" y="73"/>
                  </a:cubicBezTo>
                  <a:lnTo>
                    <a:pt x="1836" y="48"/>
                  </a:lnTo>
                  <a:close/>
                  <a:moveTo>
                    <a:pt x="1796" y="95"/>
                  </a:moveTo>
                  <a:cubicBezTo>
                    <a:pt x="1788" y="95"/>
                    <a:pt x="1788" y="95"/>
                    <a:pt x="1788" y="95"/>
                  </a:cubicBezTo>
                  <a:cubicBezTo>
                    <a:pt x="1787" y="106"/>
                    <a:pt x="1787" y="106"/>
                    <a:pt x="1787" y="106"/>
                  </a:cubicBezTo>
                  <a:cubicBezTo>
                    <a:pt x="1759" y="106"/>
                    <a:pt x="1759" y="106"/>
                    <a:pt x="1759" y="106"/>
                  </a:cubicBezTo>
                  <a:cubicBezTo>
                    <a:pt x="1759" y="80"/>
                    <a:pt x="1759" y="80"/>
                    <a:pt x="1759" y="80"/>
                  </a:cubicBezTo>
                  <a:cubicBezTo>
                    <a:pt x="1776" y="80"/>
                    <a:pt x="1776" y="80"/>
                    <a:pt x="1776" y="80"/>
                  </a:cubicBezTo>
                  <a:cubicBezTo>
                    <a:pt x="1778" y="90"/>
                    <a:pt x="1778" y="90"/>
                    <a:pt x="1778" y="90"/>
                  </a:cubicBezTo>
                  <a:cubicBezTo>
                    <a:pt x="1784" y="90"/>
                    <a:pt x="1784" y="90"/>
                    <a:pt x="1784" y="90"/>
                  </a:cubicBezTo>
                  <a:cubicBezTo>
                    <a:pt x="1784" y="61"/>
                    <a:pt x="1784" y="61"/>
                    <a:pt x="1784" y="61"/>
                  </a:cubicBezTo>
                  <a:cubicBezTo>
                    <a:pt x="1778" y="61"/>
                    <a:pt x="1778" y="61"/>
                    <a:pt x="1778" y="61"/>
                  </a:cubicBezTo>
                  <a:cubicBezTo>
                    <a:pt x="1776" y="71"/>
                    <a:pt x="1776" y="71"/>
                    <a:pt x="1776" y="71"/>
                  </a:cubicBezTo>
                  <a:cubicBezTo>
                    <a:pt x="1759" y="71"/>
                    <a:pt x="1759" y="71"/>
                    <a:pt x="1759" y="71"/>
                  </a:cubicBezTo>
                  <a:cubicBezTo>
                    <a:pt x="1759" y="49"/>
                    <a:pt x="1759" y="49"/>
                    <a:pt x="1759" y="49"/>
                  </a:cubicBezTo>
                  <a:cubicBezTo>
                    <a:pt x="1787" y="49"/>
                    <a:pt x="1787" y="49"/>
                    <a:pt x="1787" y="49"/>
                  </a:cubicBezTo>
                  <a:cubicBezTo>
                    <a:pt x="1788" y="59"/>
                    <a:pt x="1788" y="59"/>
                    <a:pt x="1788" y="59"/>
                  </a:cubicBezTo>
                  <a:cubicBezTo>
                    <a:pt x="1796" y="59"/>
                    <a:pt x="1796" y="59"/>
                    <a:pt x="1796" y="59"/>
                  </a:cubicBezTo>
                  <a:cubicBezTo>
                    <a:pt x="1796" y="39"/>
                    <a:pt x="1796" y="39"/>
                    <a:pt x="1796" y="39"/>
                  </a:cubicBezTo>
                  <a:cubicBezTo>
                    <a:pt x="1730" y="39"/>
                    <a:pt x="1730" y="39"/>
                    <a:pt x="1730" y="39"/>
                  </a:cubicBezTo>
                  <a:cubicBezTo>
                    <a:pt x="1730" y="46"/>
                    <a:pt x="1730" y="46"/>
                    <a:pt x="1730" y="46"/>
                  </a:cubicBezTo>
                  <a:cubicBezTo>
                    <a:pt x="1741" y="48"/>
                    <a:pt x="1741" y="48"/>
                    <a:pt x="1741" y="48"/>
                  </a:cubicBezTo>
                  <a:cubicBezTo>
                    <a:pt x="1741" y="107"/>
                    <a:pt x="1741" y="107"/>
                    <a:pt x="1741" y="107"/>
                  </a:cubicBezTo>
                  <a:cubicBezTo>
                    <a:pt x="1730" y="109"/>
                    <a:pt x="1730" y="109"/>
                    <a:pt x="1730" y="109"/>
                  </a:cubicBezTo>
                  <a:cubicBezTo>
                    <a:pt x="1730" y="116"/>
                    <a:pt x="1730" y="116"/>
                    <a:pt x="1730" y="116"/>
                  </a:cubicBezTo>
                  <a:cubicBezTo>
                    <a:pt x="1796" y="116"/>
                    <a:pt x="1796" y="116"/>
                    <a:pt x="1796" y="116"/>
                  </a:cubicBezTo>
                  <a:lnTo>
                    <a:pt x="1796" y="95"/>
                  </a:lnTo>
                  <a:close/>
                  <a:moveTo>
                    <a:pt x="1342" y="95"/>
                  </a:moveTo>
                  <a:cubicBezTo>
                    <a:pt x="1335" y="95"/>
                    <a:pt x="1335" y="95"/>
                    <a:pt x="1335" y="95"/>
                  </a:cubicBezTo>
                  <a:cubicBezTo>
                    <a:pt x="1333" y="106"/>
                    <a:pt x="1333" y="106"/>
                    <a:pt x="1333" y="106"/>
                  </a:cubicBezTo>
                  <a:cubicBezTo>
                    <a:pt x="1305" y="106"/>
                    <a:pt x="1305" y="106"/>
                    <a:pt x="1305" y="106"/>
                  </a:cubicBezTo>
                  <a:cubicBezTo>
                    <a:pt x="1305" y="80"/>
                    <a:pt x="1305" y="80"/>
                    <a:pt x="1305" y="80"/>
                  </a:cubicBezTo>
                  <a:cubicBezTo>
                    <a:pt x="1323" y="80"/>
                    <a:pt x="1323" y="80"/>
                    <a:pt x="1323" y="80"/>
                  </a:cubicBezTo>
                  <a:cubicBezTo>
                    <a:pt x="1325" y="90"/>
                    <a:pt x="1325" y="90"/>
                    <a:pt x="1325" y="90"/>
                  </a:cubicBezTo>
                  <a:cubicBezTo>
                    <a:pt x="1331" y="90"/>
                    <a:pt x="1331" y="90"/>
                    <a:pt x="1331" y="90"/>
                  </a:cubicBezTo>
                  <a:cubicBezTo>
                    <a:pt x="1331" y="61"/>
                    <a:pt x="1331" y="61"/>
                    <a:pt x="1331" y="61"/>
                  </a:cubicBezTo>
                  <a:cubicBezTo>
                    <a:pt x="1325" y="61"/>
                    <a:pt x="1325" y="61"/>
                    <a:pt x="1325" y="61"/>
                  </a:cubicBezTo>
                  <a:cubicBezTo>
                    <a:pt x="1323" y="71"/>
                    <a:pt x="1323" y="71"/>
                    <a:pt x="1323" y="71"/>
                  </a:cubicBezTo>
                  <a:cubicBezTo>
                    <a:pt x="1305" y="71"/>
                    <a:pt x="1305" y="71"/>
                    <a:pt x="1305" y="71"/>
                  </a:cubicBezTo>
                  <a:cubicBezTo>
                    <a:pt x="1305" y="49"/>
                    <a:pt x="1305" y="49"/>
                    <a:pt x="1305" y="49"/>
                  </a:cubicBezTo>
                  <a:cubicBezTo>
                    <a:pt x="1333" y="49"/>
                    <a:pt x="1333" y="49"/>
                    <a:pt x="1333" y="49"/>
                  </a:cubicBezTo>
                  <a:cubicBezTo>
                    <a:pt x="1335" y="59"/>
                    <a:pt x="1335" y="59"/>
                    <a:pt x="1335" y="59"/>
                  </a:cubicBezTo>
                  <a:cubicBezTo>
                    <a:pt x="1342" y="59"/>
                    <a:pt x="1342" y="59"/>
                    <a:pt x="1342" y="59"/>
                  </a:cubicBezTo>
                  <a:cubicBezTo>
                    <a:pt x="1342" y="39"/>
                    <a:pt x="1342" y="39"/>
                    <a:pt x="1342" y="39"/>
                  </a:cubicBezTo>
                  <a:cubicBezTo>
                    <a:pt x="1277" y="39"/>
                    <a:pt x="1277" y="39"/>
                    <a:pt x="1277" y="39"/>
                  </a:cubicBezTo>
                  <a:cubicBezTo>
                    <a:pt x="1277" y="46"/>
                    <a:pt x="1277" y="46"/>
                    <a:pt x="1277" y="46"/>
                  </a:cubicBezTo>
                  <a:cubicBezTo>
                    <a:pt x="1288" y="48"/>
                    <a:pt x="1288" y="48"/>
                    <a:pt x="1288" y="48"/>
                  </a:cubicBezTo>
                  <a:cubicBezTo>
                    <a:pt x="1288" y="107"/>
                    <a:pt x="1288" y="107"/>
                    <a:pt x="1288" y="107"/>
                  </a:cubicBezTo>
                  <a:cubicBezTo>
                    <a:pt x="1277" y="109"/>
                    <a:pt x="1277" y="109"/>
                    <a:pt x="1277" y="109"/>
                  </a:cubicBezTo>
                  <a:cubicBezTo>
                    <a:pt x="1277" y="116"/>
                    <a:pt x="1277" y="116"/>
                    <a:pt x="1277" y="116"/>
                  </a:cubicBezTo>
                  <a:cubicBezTo>
                    <a:pt x="1342" y="116"/>
                    <a:pt x="1342" y="116"/>
                    <a:pt x="1342" y="116"/>
                  </a:cubicBezTo>
                  <a:lnTo>
                    <a:pt x="1342" y="95"/>
                  </a:lnTo>
                  <a:close/>
                  <a:moveTo>
                    <a:pt x="566" y="95"/>
                  </a:moveTo>
                  <a:cubicBezTo>
                    <a:pt x="559" y="95"/>
                    <a:pt x="559" y="95"/>
                    <a:pt x="559" y="95"/>
                  </a:cubicBezTo>
                  <a:cubicBezTo>
                    <a:pt x="557" y="106"/>
                    <a:pt x="557" y="106"/>
                    <a:pt x="557" y="106"/>
                  </a:cubicBezTo>
                  <a:cubicBezTo>
                    <a:pt x="529" y="106"/>
                    <a:pt x="529" y="106"/>
                    <a:pt x="529" y="106"/>
                  </a:cubicBezTo>
                  <a:cubicBezTo>
                    <a:pt x="529" y="80"/>
                    <a:pt x="529" y="80"/>
                    <a:pt x="529" y="80"/>
                  </a:cubicBezTo>
                  <a:cubicBezTo>
                    <a:pt x="546" y="80"/>
                    <a:pt x="546" y="80"/>
                    <a:pt x="546" y="80"/>
                  </a:cubicBezTo>
                  <a:cubicBezTo>
                    <a:pt x="548" y="90"/>
                    <a:pt x="548" y="90"/>
                    <a:pt x="548" y="90"/>
                  </a:cubicBezTo>
                  <a:cubicBezTo>
                    <a:pt x="555" y="90"/>
                    <a:pt x="555" y="90"/>
                    <a:pt x="555" y="90"/>
                  </a:cubicBezTo>
                  <a:cubicBezTo>
                    <a:pt x="555" y="61"/>
                    <a:pt x="555" y="61"/>
                    <a:pt x="555" y="61"/>
                  </a:cubicBezTo>
                  <a:cubicBezTo>
                    <a:pt x="548" y="61"/>
                    <a:pt x="548" y="61"/>
                    <a:pt x="548" y="61"/>
                  </a:cubicBezTo>
                  <a:cubicBezTo>
                    <a:pt x="546" y="71"/>
                    <a:pt x="546" y="71"/>
                    <a:pt x="546" y="71"/>
                  </a:cubicBezTo>
                  <a:cubicBezTo>
                    <a:pt x="529" y="71"/>
                    <a:pt x="529" y="71"/>
                    <a:pt x="529" y="71"/>
                  </a:cubicBezTo>
                  <a:cubicBezTo>
                    <a:pt x="529" y="49"/>
                    <a:pt x="529" y="49"/>
                    <a:pt x="529" y="49"/>
                  </a:cubicBezTo>
                  <a:cubicBezTo>
                    <a:pt x="557" y="49"/>
                    <a:pt x="557" y="49"/>
                    <a:pt x="557" y="49"/>
                  </a:cubicBezTo>
                  <a:cubicBezTo>
                    <a:pt x="559" y="59"/>
                    <a:pt x="559" y="59"/>
                    <a:pt x="559" y="59"/>
                  </a:cubicBezTo>
                  <a:cubicBezTo>
                    <a:pt x="566" y="59"/>
                    <a:pt x="566" y="59"/>
                    <a:pt x="566" y="59"/>
                  </a:cubicBezTo>
                  <a:cubicBezTo>
                    <a:pt x="566" y="39"/>
                    <a:pt x="566" y="39"/>
                    <a:pt x="566" y="39"/>
                  </a:cubicBezTo>
                  <a:cubicBezTo>
                    <a:pt x="500" y="39"/>
                    <a:pt x="500" y="39"/>
                    <a:pt x="500" y="39"/>
                  </a:cubicBezTo>
                  <a:cubicBezTo>
                    <a:pt x="500" y="46"/>
                    <a:pt x="500" y="46"/>
                    <a:pt x="500" y="46"/>
                  </a:cubicBezTo>
                  <a:cubicBezTo>
                    <a:pt x="511" y="48"/>
                    <a:pt x="511" y="48"/>
                    <a:pt x="511" y="48"/>
                  </a:cubicBezTo>
                  <a:cubicBezTo>
                    <a:pt x="511" y="107"/>
                    <a:pt x="511" y="107"/>
                    <a:pt x="511" y="107"/>
                  </a:cubicBezTo>
                  <a:cubicBezTo>
                    <a:pt x="500" y="109"/>
                    <a:pt x="500" y="109"/>
                    <a:pt x="500" y="109"/>
                  </a:cubicBezTo>
                  <a:cubicBezTo>
                    <a:pt x="500" y="116"/>
                    <a:pt x="500" y="116"/>
                    <a:pt x="500" y="116"/>
                  </a:cubicBezTo>
                  <a:cubicBezTo>
                    <a:pt x="566" y="116"/>
                    <a:pt x="566" y="116"/>
                    <a:pt x="566" y="116"/>
                  </a:cubicBezTo>
                  <a:lnTo>
                    <a:pt x="566" y="95"/>
                  </a:lnTo>
                  <a:close/>
                  <a:moveTo>
                    <a:pt x="659" y="117"/>
                  </a:moveTo>
                  <a:cubicBezTo>
                    <a:pt x="689" y="117"/>
                    <a:pt x="702" y="100"/>
                    <a:pt x="702" y="67"/>
                  </a:cubicBezTo>
                  <a:cubicBezTo>
                    <a:pt x="702" y="34"/>
                    <a:pt x="689" y="16"/>
                    <a:pt x="659" y="16"/>
                  </a:cubicBezTo>
                  <a:cubicBezTo>
                    <a:pt x="629" y="16"/>
                    <a:pt x="615" y="34"/>
                    <a:pt x="615" y="67"/>
                  </a:cubicBezTo>
                  <a:cubicBezTo>
                    <a:pt x="615" y="99"/>
                    <a:pt x="628" y="117"/>
                    <a:pt x="659" y="117"/>
                  </a:cubicBezTo>
                  <a:close/>
                  <a:moveTo>
                    <a:pt x="659" y="27"/>
                  </a:moveTo>
                  <a:cubicBezTo>
                    <a:pt x="675" y="27"/>
                    <a:pt x="683" y="40"/>
                    <a:pt x="683" y="67"/>
                  </a:cubicBezTo>
                  <a:cubicBezTo>
                    <a:pt x="683" y="94"/>
                    <a:pt x="675" y="107"/>
                    <a:pt x="659" y="107"/>
                  </a:cubicBezTo>
                  <a:cubicBezTo>
                    <a:pt x="642" y="107"/>
                    <a:pt x="634" y="94"/>
                    <a:pt x="634" y="67"/>
                  </a:cubicBezTo>
                  <a:cubicBezTo>
                    <a:pt x="634" y="40"/>
                    <a:pt x="643" y="27"/>
                    <a:pt x="659" y="27"/>
                  </a:cubicBezTo>
                  <a:close/>
                  <a:moveTo>
                    <a:pt x="327" y="28"/>
                  </a:moveTo>
                  <a:cubicBezTo>
                    <a:pt x="349" y="28"/>
                    <a:pt x="349" y="28"/>
                    <a:pt x="349" y="28"/>
                  </a:cubicBezTo>
                  <a:cubicBezTo>
                    <a:pt x="349" y="106"/>
                    <a:pt x="349" y="106"/>
                    <a:pt x="349" y="106"/>
                  </a:cubicBezTo>
                  <a:cubicBezTo>
                    <a:pt x="337" y="108"/>
                    <a:pt x="337" y="108"/>
                    <a:pt x="337" y="108"/>
                  </a:cubicBezTo>
                  <a:cubicBezTo>
                    <a:pt x="337" y="116"/>
                    <a:pt x="337" y="116"/>
                    <a:pt x="337" y="116"/>
                  </a:cubicBezTo>
                  <a:cubicBezTo>
                    <a:pt x="379" y="116"/>
                    <a:pt x="379" y="116"/>
                    <a:pt x="379" y="116"/>
                  </a:cubicBezTo>
                  <a:cubicBezTo>
                    <a:pt x="379" y="108"/>
                    <a:pt x="379" y="108"/>
                    <a:pt x="379" y="108"/>
                  </a:cubicBezTo>
                  <a:cubicBezTo>
                    <a:pt x="367" y="106"/>
                    <a:pt x="367" y="106"/>
                    <a:pt x="367" y="106"/>
                  </a:cubicBezTo>
                  <a:cubicBezTo>
                    <a:pt x="367" y="28"/>
                    <a:pt x="367" y="28"/>
                    <a:pt x="367" y="28"/>
                  </a:cubicBezTo>
                  <a:cubicBezTo>
                    <a:pt x="390" y="28"/>
                    <a:pt x="390" y="28"/>
                    <a:pt x="390" y="28"/>
                  </a:cubicBezTo>
                  <a:cubicBezTo>
                    <a:pt x="391" y="40"/>
                    <a:pt x="391" y="40"/>
                    <a:pt x="391" y="40"/>
                  </a:cubicBezTo>
                  <a:cubicBezTo>
                    <a:pt x="399" y="40"/>
                    <a:pt x="399" y="40"/>
                    <a:pt x="399" y="40"/>
                  </a:cubicBezTo>
                  <a:cubicBezTo>
                    <a:pt x="399" y="18"/>
                    <a:pt x="399" y="18"/>
                    <a:pt x="399" y="18"/>
                  </a:cubicBezTo>
                  <a:cubicBezTo>
                    <a:pt x="317" y="18"/>
                    <a:pt x="317" y="18"/>
                    <a:pt x="317" y="18"/>
                  </a:cubicBezTo>
                  <a:cubicBezTo>
                    <a:pt x="317" y="40"/>
                    <a:pt x="317" y="40"/>
                    <a:pt x="317" y="40"/>
                  </a:cubicBezTo>
                  <a:cubicBezTo>
                    <a:pt x="325" y="40"/>
                    <a:pt x="325" y="40"/>
                    <a:pt x="325" y="40"/>
                  </a:cubicBezTo>
                  <a:lnTo>
                    <a:pt x="327" y="28"/>
                  </a:lnTo>
                  <a:close/>
                  <a:moveTo>
                    <a:pt x="750" y="109"/>
                  </a:moveTo>
                  <a:cubicBezTo>
                    <a:pt x="739" y="107"/>
                    <a:pt x="739" y="107"/>
                    <a:pt x="739" y="107"/>
                  </a:cubicBezTo>
                  <a:cubicBezTo>
                    <a:pt x="739" y="80"/>
                    <a:pt x="739" y="80"/>
                    <a:pt x="739" y="80"/>
                  </a:cubicBezTo>
                  <a:cubicBezTo>
                    <a:pt x="768" y="80"/>
                    <a:pt x="768" y="80"/>
                    <a:pt x="768" y="80"/>
                  </a:cubicBezTo>
                  <a:cubicBezTo>
                    <a:pt x="768" y="107"/>
                    <a:pt x="768" y="107"/>
                    <a:pt x="768" y="107"/>
                  </a:cubicBezTo>
                  <a:cubicBezTo>
                    <a:pt x="757" y="109"/>
                    <a:pt x="757" y="109"/>
                    <a:pt x="757" y="109"/>
                  </a:cubicBezTo>
                  <a:cubicBezTo>
                    <a:pt x="757" y="116"/>
                    <a:pt x="757" y="116"/>
                    <a:pt x="757" y="116"/>
                  </a:cubicBezTo>
                  <a:cubicBezTo>
                    <a:pt x="797" y="116"/>
                    <a:pt x="797" y="116"/>
                    <a:pt x="797" y="116"/>
                  </a:cubicBezTo>
                  <a:cubicBezTo>
                    <a:pt x="797" y="109"/>
                    <a:pt x="797" y="109"/>
                    <a:pt x="797" y="109"/>
                  </a:cubicBezTo>
                  <a:cubicBezTo>
                    <a:pt x="786" y="107"/>
                    <a:pt x="786" y="107"/>
                    <a:pt x="786" y="107"/>
                  </a:cubicBezTo>
                  <a:cubicBezTo>
                    <a:pt x="786" y="48"/>
                    <a:pt x="786" y="48"/>
                    <a:pt x="786" y="48"/>
                  </a:cubicBezTo>
                  <a:cubicBezTo>
                    <a:pt x="797" y="46"/>
                    <a:pt x="797" y="46"/>
                    <a:pt x="797" y="46"/>
                  </a:cubicBezTo>
                  <a:cubicBezTo>
                    <a:pt x="797" y="39"/>
                    <a:pt x="797" y="39"/>
                    <a:pt x="797" y="39"/>
                  </a:cubicBezTo>
                  <a:cubicBezTo>
                    <a:pt x="757" y="39"/>
                    <a:pt x="757" y="39"/>
                    <a:pt x="757" y="39"/>
                  </a:cubicBezTo>
                  <a:cubicBezTo>
                    <a:pt x="757" y="46"/>
                    <a:pt x="757" y="46"/>
                    <a:pt x="757" y="46"/>
                  </a:cubicBezTo>
                  <a:cubicBezTo>
                    <a:pt x="768" y="48"/>
                    <a:pt x="768" y="48"/>
                    <a:pt x="768" y="48"/>
                  </a:cubicBezTo>
                  <a:cubicBezTo>
                    <a:pt x="768" y="71"/>
                    <a:pt x="768" y="71"/>
                    <a:pt x="768" y="71"/>
                  </a:cubicBezTo>
                  <a:cubicBezTo>
                    <a:pt x="739" y="71"/>
                    <a:pt x="739" y="71"/>
                    <a:pt x="739" y="71"/>
                  </a:cubicBezTo>
                  <a:cubicBezTo>
                    <a:pt x="739" y="48"/>
                    <a:pt x="739" y="48"/>
                    <a:pt x="739" y="48"/>
                  </a:cubicBezTo>
                  <a:cubicBezTo>
                    <a:pt x="750" y="46"/>
                    <a:pt x="750" y="46"/>
                    <a:pt x="750" y="46"/>
                  </a:cubicBezTo>
                  <a:cubicBezTo>
                    <a:pt x="750" y="39"/>
                    <a:pt x="750" y="39"/>
                    <a:pt x="750" y="39"/>
                  </a:cubicBezTo>
                  <a:cubicBezTo>
                    <a:pt x="710" y="39"/>
                    <a:pt x="710" y="39"/>
                    <a:pt x="710" y="39"/>
                  </a:cubicBezTo>
                  <a:cubicBezTo>
                    <a:pt x="710" y="46"/>
                    <a:pt x="710" y="46"/>
                    <a:pt x="710" y="46"/>
                  </a:cubicBezTo>
                  <a:cubicBezTo>
                    <a:pt x="722" y="48"/>
                    <a:pt x="722" y="48"/>
                    <a:pt x="722" y="48"/>
                  </a:cubicBezTo>
                  <a:cubicBezTo>
                    <a:pt x="722" y="107"/>
                    <a:pt x="722" y="107"/>
                    <a:pt x="722" y="107"/>
                  </a:cubicBezTo>
                  <a:cubicBezTo>
                    <a:pt x="710" y="109"/>
                    <a:pt x="710" y="109"/>
                    <a:pt x="710" y="109"/>
                  </a:cubicBezTo>
                  <a:cubicBezTo>
                    <a:pt x="710" y="116"/>
                    <a:pt x="710" y="116"/>
                    <a:pt x="710" y="116"/>
                  </a:cubicBezTo>
                  <a:cubicBezTo>
                    <a:pt x="750" y="116"/>
                    <a:pt x="750" y="116"/>
                    <a:pt x="750" y="116"/>
                  </a:cubicBezTo>
                  <a:lnTo>
                    <a:pt x="750" y="109"/>
                  </a:lnTo>
                  <a:close/>
                  <a:moveTo>
                    <a:pt x="445" y="109"/>
                  </a:moveTo>
                  <a:cubicBezTo>
                    <a:pt x="434" y="107"/>
                    <a:pt x="434" y="107"/>
                    <a:pt x="434" y="107"/>
                  </a:cubicBezTo>
                  <a:cubicBezTo>
                    <a:pt x="434" y="80"/>
                    <a:pt x="434" y="80"/>
                    <a:pt x="434" y="80"/>
                  </a:cubicBezTo>
                  <a:cubicBezTo>
                    <a:pt x="463" y="80"/>
                    <a:pt x="463" y="80"/>
                    <a:pt x="463" y="80"/>
                  </a:cubicBezTo>
                  <a:cubicBezTo>
                    <a:pt x="463" y="107"/>
                    <a:pt x="463" y="107"/>
                    <a:pt x="463" y="107"/>
                  </a:cubicBezTo>
                  <a:cubicBezTo>
                    <a:pt x="452" y="109"/>
                    <a:pt x="452" y="109"/>
                    <a:pt x="452" y="109"/>
                  </a:cubicBezTo>
                  <a:cubicBezTo>
                    <a:pt x="452" y="116"/>
                    <a:pt x="452" y="116"/>
                    <a:pt x="452" y="116"/>
                  </a:cubicBezTo>
                  <a:cubicBezTo>
                    <a:pt x="492" y="116"/>
                    <a:pt x="492" y="116"/>
                    <a:pt x="492" y="116"/>
                  </a:cubicBezTo>
                  <a:cubicBezTo>
                    <a:pt x="492" y="109"/>
                    <a:pt x="492" y="109"/>
                    <a:pt x="492" y="109"/>
                  </a:cubicBezTo>
                  <a:cubicBezTo>
                    <a:pt x="480" y="107"/>
                    <a:pt x="480" y="107"/>
                    <a:pt x="480" y="107"/>
                  </a:cubicBezTo>
                  <a:cubicBezTo>
                    <a:pt x="480" y="48"/>
                    <a:pt x="480" y="48"/>
                    <a:pt x="480" y="48"/>
                  </a:cubicBezTo>
                  <a:cubicBezTo>
                    <a:pt x="492" y="46"/>
                    <a:pt x="492" y="46"/>
                    <a:pt x="492" y="46"/>
                  </a:cubicBezTo>
                  <a:cubicBezTo>
                    <a:pt x="492" y="39"/>
                    <a:pt x="492" y="39"/>
                    <a:pt x="492" y="39"/>
                  </a:cubicBezTo>
                  <a:cubicBezTo>
                    <a:pt x="452" y="39"/>
                    <a:pt x="452" y="39"/>
                    <a:pt x="452" y="39"/>
                  </a:cubicBezTo>
                  <a:cubicBezTo>
                    <a:pt x="452" y="46"/>
                    <a:pt x="452" y="46"/>
                    <a:pt x="452" y="46"/>
                  </a:cubicBezTo>
                  <a:cubicBezTo>
                    <a:pt x="463" y="48"/>
                    <a:pt x="463" y="48"/>
                    <a:pt x="463" y="48"/>
                  </a:cubicBezTo>
                  <a:cubicBezTo>
                    <a:pt x="463" y="71"/>
                    <a:pt x="463" y="71"/>
                    <a:pt x="463" y="71"/>
                  </a:cubicBezTo>
                  <a:cubicBezTo>
                    <a:pt x="434" y="71"/>
                    <a:pt x="434" y="71"/>
                    <a:pt x="434" y="71"/>
                  </a:cubicBezTo>
                  <a:cubicBezTo>
                    <a:pt x="434" y="48"/>
                    <a:pt x="434" y="48"/>
                    <a:pt x="434" y="48"/>
                  </a:cubicBezTo>
                  <a:cubicBezTo>
                    <a:pt x="445" y="46"/>
                    <a:pt x="445" y="46"/>
                    <a:pt x="445" y="46"/>
                  </a:cubicBezTo>
                  <a:cubicBezTo>
                    <a:pt x="445" y="39"/>
                    <a:pt x="445" y="39"/>
                    <a:pt x="445" y="39"/>
                  </a:cubicBezTo>
                  <a:cubicBezTo>
                    <a:pt x="405" y="39"/>
                    <a:pt x="405" y="39"/>
                    <a:pt x="405" y="39"/>
                  </a:cubicBezTo>
                  <a:cubicBezTo>
                    <a:pt x="405" y="46"/>
                    <a:pt x="405" y="46"/>
                    <a:pt x="405" y="46"/>
                  </a:cubicBezTo>
                  <a:cubicBezTo>
                    <a:pt x="416" y="48"/>
                    <a:pt x="416" y="48"/>
                    <a:pt x="416" y="48"/>
                  </a:cubicBezTo>
                  <a:cubicBezTo>
                    <a:pt x="416" y="107"/>
                    <a:pt x="416" y="107"/>
                    <a:pt x="416" y="107"/>
                  </a:cubicBezTo>
                  <a:cubicBezTo>
                    <a:pt x="405" y="109"/>
                    <a:pt x="405" y="109"/>
                    <a:pt x="405" y="109"/>
                  </a:cubicBezTo>
                  <a:cubicBezTo>
                    <a:pt x="405" y="116"/>
                    <a:pt x="405" y="116"/>
                    <a:pt x="405" y="116"/>
                  </a:cubicBezTo>
                  <a:cubicBezTo>
                    <a:pt x="445" y="116"/>
                    <a:pt x="445" y="116"/>
                    <a:pt x="445" y="116"/>
                  </a:cubicBezTo>
                  <a:lnTo>
                    <a:pt x="445" y="109"/>
                  </a:lnTo>
                  <a:close/>
                  <a:moveTo>
                    <a:pt x="1209" y="49"/>
                  </a:moveTo>
                  <a:cubicBezTo>
                    <a:pt x="1226" y="49"/>
                    <a:pt x="1226" y="49"/>
                    <a:pt x="1226" y="49"/>
                  </a:cubicBezTo>
                  <a:cubicBezTo>
                    <a:pt x="1226" y="107"/>
                    <a:pt x="1226" y="107"/>
                    <a:pt x="1226" y="107"/>
                  </a:cubicBezTo>
                  <a:cubicBezTo>
                    <a:pt x="1215" y="109"/>
                    <a:pt x="1215" y="109"/>
                    <a:pt x="1215" y="109"/>
                  </a:cubicBezTo>
                  <a:cubicBezTo>
                    <a:pt x="1215" y="116"/>
                    <a:pt x="1215" y="116"/>
                    <a:pt x="1215" y="116"/>
                  </a:cubicBezTo>
                  <a:cubicBezTo>
                    <a:pt x="1255" y="116"/>
                    <a:pt x="1255" y="116"/>
                    <a:pt x="1255" y="116"/>
                  </a:cubicBezTo>
                  <a:cubicBezTo>
                    <a:pt x="1255" y="109"/>
                    <a:pt x="1255" y="109"/>
                    <a:pt x="1255" y="109"/>
                  </a:cubicBezTo>
                  <a:cubicBezTo>
                    <a:pt x="1244" y="107"/>
                    <a:pt x="1244" y="107"/>
                    <a:pt x="1244" y="107"/>
                  </a:cubicBezTo>
                  <a:cubicBezTo>
                    <a:pt x="1244" y="49"/>
                    <a:pt x="1244" y="49"/>
                    <a:pt x="1244" y="49"/>
                  </a:cubicBezTo>
                  <a:cubicBezTo>
                    <a:pt x="1261" y="49"/>
                    <a:pt x="1261" y="49"/>
                    <a:pt x="1261" y="49"/>
                  </a:cubicBezTo>
                  <a:cubicBezTo>
                    <a:pt x="1262" y="60"/>
                    <a:pt x="1262" y="60"/>
                    <a:pt x="1262" y="60"/>
                  </a:cubicBezTo>
                  <a:cubicBezTo>
                    <a:pt x="1270" y="60"/>
                    <a:pt x="1270" y="60"/>
                    <a:pt x="1270" y="60"/>
                  </a:cubicBezTo>
                  <a:cubicBezTo>
                    <a:pt x="1270" y="39"/>
                    <a:pt x="1270" y="39"/>
                    <a:pt x="1270" y="39"/>
                  </a:cubicBezTo>
                  <a:cubicBezTo>
                    <a:pt x="1200" y="39"/>
                    <a:pt x="1200" y="39"/>
                    <a:pt x="1200" y="39"/>
                  </a:cubicBezTo>
                  <a:cubicBezTo>
                    <a:pt x="1200" y="60"/>
                    <a:pt x="1200" y="60"/>
                    <a:pt x="1200" y="60"/>
                  </a:cubicBezTo>
                  <a:cubicBezTo>
                    <a:pt x="1208" y="60"/>
                    <a:pt x="1208" y="60"/>
                    <a:pt x="1208" y="60"/>
                  </a:cubicBezTo>
                  <a:lnTo>
                    <a:pt x="1209" y="49"/>
                  </a:lnTo>
                  <a:close/>
                  <a:moveTo>
                    <a:pt x="1058" y="49"/>
                  </a:moveTo>
                  <a:cubicBezTo>
                    <a:pt x="1075" y="49"/>
                    <a:pt x="1075" y="49"/>
                    <a:pt x="1075" y="49"/>
                  </a:cubicBezTo>
                  <a:cubicBezTo>
                    <a:pt x="1075" y="107"/>
                    <a:pt x="1075" y="107"/>
                    <a:pt x="1075" y="107"/>
                  </a:cubicBezTo>
                  <a:cubicBezTo>
                    <a:pt x="1064" y="109"/>
                    <a:pt x="1064" y="109"/>
                    <a:pt x="1064" y="109"/>
                  </a:cubicBezTo>
                  <a:cubicBezTo>
                    <a:pt x="1064" y="116"/>
                    <a:pt x="1064" y="116"/>
                    <a:pt x="1064" y="116"/>
                  </a:cubicBezTo>
                  <a:cubicBezTo>
                    <a:pt x="1104" y="116"/>
                    <a:pt x="1104" y="116"/>
                    <a:pt x="1104" y="116"/>
                  </a:cubicBezTo>
                  <a:cubicBezTo>
                    <a:pt x="1104" y="109"/>
                    <a:pt x="1104" y="109"/>
                    <a:pt x="1104" y="109"/>
                  </a:cubicBezTo>
                  <a:cubicBezTo>
                    <a:pt x="1093" y="107"/>
                    <a:pt x="1093" y="107"/>
                    <a:pt x="1093" y="107"/>
                  </a:cubicBezTo>
                  <a:cubicBezTo>
                    <a:pt x="1093" y="49"/>
                    <a:pt x="1093" y="49"/>
                    <a:pt x="1093" y="49"/>
                  </a:cubicBezTo>
                  <a:cubicBezTo>
                    <a:pt x="1110" y="49"/>
                    <a:pt x="1110" y="49"/>
                    <a:pt x="1110" y="49"/>
                  </a:cubicBezTo>
                  <a:cubicBezTo>
                    <a:pt x="1111" y="60"/>
                    <a:pt x="1111" y="60"/>
                    <a:pt x="1111" y="60"/>
                  </a:cubicBezTo>
                  <a:cubicBezTo>
                    <a:pt x="1119" y="60"/>
                    <a:pt x="1119" y="60"/>
                    <a:pt x="1119" y="60"/>
                  </a:cubicBezTo>
                  <a:cubicBezTo>
                    <a:pt x="1119" y="39"/>
                    <a:pt x="1119" y="39"/>
                    <a:pt x="1119" y="39"/>
                  </a:cubicBezTo>
                  <a:cubicBezTo>
                    <a:pt x="1049" y="39"/>
                    <a:pt x="1049" y="39"/>
                    <a:pt x="1049" y="39"/>
                  </a:cubicBezTo>
                  <a:cubicBezTo>
                    <a:pt x="1049" y="60"/>
                    <a:pt x="1049" y="60"/>
                    <a:pt x="1049" y="60"/>
                  </a:cubicBezTo>
                  <a:cubicBezTo>
                    <a:pt x="1057" y="60"/>
                    <a:pt x="1057" y="60"/>
                    <a:pt x="1057" y="60"/>
                  </a:cubicBezTo>
                  <a:lnTo>
                    <a:pt x="1058" y="49"/>
                  </a:lnTo>
                  <a:close/>
                  <a:moveTo>
                    <a:pt x="1114" y="116"/>
                  </a:moveTo>
                  <a:cubicBezTo>
                    <a:pt x="1147" y="116"/>
                    <a:pt x="1147" y="116"/>
                    <a:pt x="1147" y="116"/>
                  </a:cubicBezTo>
                  <a:cubicBezTo>
                    <a:pt x="1147" y="109"/>
                    <a:pt x="1147" y="109"/>
                    <a:pt x="1147" y="109"/>
                  </a:cubicBezTo>
                  <a:cubicBezTo>
                    <a:pt x="1136" y="107"/>
                    <a:pt x="1136" y="107"/>
                    <a:pt x="1136" y="107"/>
                  </a:cubicBezTo>
                  <a:cubicBezTo>
                    <a:pt x="1142" y="93"/>
                    <a:pt x="1142" y="93"/>
                    <a:pt x="1142" y="93"/>
                  </a:cubicBezTo>
                  <a:cubicBezTo>
                    <a:pt x="1171" y="93"/>
                    <a:pt x="1171" y="93"/>
                    <a:pt x="1171" y="93"/>
                  </a:cubicBezTo>
                  <a:cubicBezTo>
                    <a:pt x="1176" y="107"/>
                    <a:pt x="1176" y="107"/>
                    <a:pt x="1176" y="107"/>
                  </a:cubicBezTo>
                  <a:cubicBezTo>
                    <a:pt x="1165" y="109"/>
                    <a:pt x="1165" y="109"/>
                    <a:pt x="1165" y="109"/>
                  </a:cubicBezTo>
                  <a:cubicBezTo>
                    <a:pt x="1165" y="116"/>
                    <a:pt x="1165" y="116"/>
                    <a:pt x="1165" y="116"/>
                  </a:cubicBezTo>
                  <a:cubicBezTo>
                    <a:pt x="1205" y="116"/>
                    <a:pt x="1205" y="116"/>
                    <a:pt x="1205" y="116"/>
                  </a:cubicBezTo>
                  <a:cubicBezTo>
                    <a:pt x="1205" y="109"/>
                    <a:pt x="1205" y="109"/>
                    <a:pt x="1205" y="109"/>
                  </a:cubicBezTo>
                  <a:cubicBezTo>
                    <a:pt x="1194" y="107"/>
                    <a:pt x="1194" y="107"/>
                    <a:pt x="1194" y="107"/>
                  </a:cubicBezTo>
                  <a:cubicBezTo>
                    <a:pt x="1168" y="39"/>
                    <a:pt x="1168" y="39"/>
                    <a:pt x="1168" y="39"/>
                  </a:cubicBezTo>
                  <a:cubicBezTo>
                    <a:pt x="1151" y="39"/>
                    <a:pt x="1151" y="39"/>
                    <a:pt x="1151" y="39"/>
                  </a:cubicBezTo>
                  <a:cubicBezTo>
                    <a:pt x="1125" y="107"/>
                    <a:pt x="1125" y="107"/>
                    <a:pt x="1125" y="107"/>
                  </a:cubicBezTo>
                  <a:cubicBezTo>
                    <a:pt x="1114" y="109"/>
                    <a:pt x="1114" y="109"/>
                    <a:pt x="1114" y="109"/>
                  </a:cubicBezTo>
                  <a:lnTo>
                    <a:pt x="1114" y="116"/>
                  </a:lnTo>
                  <a:close/>
                  <a:moveTo>
                    <a:pt x="1156" y="54"/>
                  </a:moveTo>
                  <a:cubicBezTo>
                    <a:pt x="1167" y="84"/>
                    <a:pt x="1167" y="84"/>
                    <a:pt x="1167" y="84"/>
                  </a:cubicBezTo>
                  <a:cubicBezTo>
                    <a:pt x="1145" y="84"/>
                    <a:pt x="1145" y="84"/>
                    <a:pt x="1145" y="84"/>
                  </a:cubicBezTo>
                  <a:lnTo>
                    <a:pt x="1156" y="54"/>
                  </a:lnTo>
                  <a:close/>
                  <a:moveTo>
                    <a:pt x="1042" y="88"/>
                  </a:moveTo>
                  <a:cubicBezTo>
                    <a:pt x="1042" y="49"/>
                    <a:pt x="993" y="65"/>
                    <a:pt x="993" y="41"/>
                  </a:cubicBezTo>
                  <a:cubicBezTo>
                    <a:pt x="993" y="30"/>
                    <a:pt x="1002" y="27"/>
                    <a:pt x="1011" y="27"/>
                  </a:cubicBezTo>
                  <a:cubicBezTo>
                    <a:pt x="1019" y="27"/>
                    <a:pt x="1028" y="29"/>
                    <a:pt x="1028" y="29"/>
                  </a:cubicBezTo>
                  <a:cubicBezTo>
                    <a:pt x="1030" y="41"/>
                    <a:pt x="1030" y="41"/>
                    <a:pt x="1030" y="41"/>
                  </a:cubicBezTo>
                  <a:cubicBezTo>
                    <a:pt x="1038" y="41"/>
                    <a:pt x="1038" y="41"/>
                    <a:pt x="1038" y="41"/>
                  </a:cubicBezTo>
                  <a:cubicBezTo>
                    <a:pt x="1038" y="22"/>
                    <a:pt x="1038" y="22"/>
                    <a:pt x="1038" y="22"/>
                  </a:cubicBezTo>
                  <a:cubicBezTo>
                    <a:pt x="1030" y="19"/>
                    <a:pt x="1019" y="16"/>
                    <a:pt x="1009" y="16"/>
                  </a:cubicBezTo>
                  <a:cubicBezTo>
                    <a:pt x="987" y="16"/>
                    <a:pt x="976" y="27"/>
                    <a:pt x="976" y="44"/>
                  </a:cubicBezTo>
                  <a:cubicBezTo>
                    <a:pt x="976" y="65"/>
                    <a:pt x="992" y="69"/>
                    <a:pt x="1007" y="74"/>
                  </a:cubicBezTo>
                  <a:cubicBezTo>
                    <a:pt x="1017" y="77"/>
                    <a:pt x="1025" y="79"/>
                    <a:pt x="1025" y="90"/>
                  </a:cubicBezTo>
                  <a:cubicBezTo>
                    <a:pt x="1025" y="102"/>
                    <a:pt x="1015" y="106"/>
                    <a:pt x="1003" y="106"/>
                  </a:cubicBezTo>
                  <a:cubicBezTo>
                    <a:pt x="992" y="106"/>
                    <a:pt x="986" y="104"/>
                    <a:pt x="986" y="104"/>
                  </a:cubicBezTo>
                  <a:cubicBezTo>
                    <a:pt x="984" y="91"/>
                    <a:pt x="984" y="91"/>
                    <a:pt x="984" y="91"/>
                  </a:cubicBezTo>
                  <a:cubicBezTo>
                    <a:pt x="976" y="91"/>
                    <a:pt x="976" y="91"/>
                    <a:pt x="976" y="91"/>
                  </a:cubicBezTo>
                  <a:cubicBezTo>
                    <a:pt x="976" y="112"/>
                    <a:pt x="976" y="112"/>
                    <a:pt x="976" y="112"/>
                  </a:cubicBezTo>
                  <a:cubicBezTo>
                    <a:pt x="976" y="112"/>
                    <a:pt x="989" y="117"/>
                    <a:pt x="1006" y="117"/>
                  </a:cubicBezTo>
                  <a:cubicBezTo>
                    <a:pt x="1030" y="117"/>
                    <a:pt x="1042" y="107"/>
                    <a:pt x="1042" y="88"/>
                  </a:cubicBezTo>
                  <a:close/>
                  <a:moveTo>
                    <a:pt x="847" y="109"/>
                  </a:moveTo>
                  <a:cubicBezTo>
                    <a:pt x="835" y="107"/>
                    <a:pt x="835" y="107"/>
                    <a:pt x="835" y="107"/>
                  </a:cubicBezTo>
                  <a:cubicBezTo>
                    <a:pt x="835" y="48"/>
                    <a:pt x="835" y="48"/>
                    <a:pt x="835" y="48"/>
                  </a:cubicBezTo>
                  <a:cubicBezTo>
                    <a:pt x="847" y="46"/>
                    <a:pt x="847" y="46"/>
                    <a:pt x="847" y="46"/>
                  </a:cubicBezTo>
                  <a:cubicBezTo>
                    <a:pt x="847" y="39"/>
                    <a:pt x="847" y="39"/>
                    <a:pt x="847" y="39"/>
                  </a:cubicBezTo>
                  <a:cubicBezTo>
                    <a:pt x="806" y="39"/>
                    <a:pt x="806" y="39"/>
                    <a:pt x="806" y="39"/>
                  </a:cubicBezTo>
                  <a:cubicBezTo>
                    <a:pt x="806" y="46"/>
                    <a:pt x="806" y="46"/>
                    <a:pt x="806" y="46"/>
                  </a:cubicBezTo>
                  <a:cubicBezTo>
                    <a:pt x="818" y="48"/>
                    <a:pt x="818" y="48"/>
                    <a:pt x="818" y="48"/>
                  </a:cubicBezTo>
                  <a:cubicBezTo>
                    <a:pt x="818" y="107"/>
                    <a:pt x="818" y="107"/>
                    <a:pt x="818" y="107"/>
                  </a:cubicBezTo>
                  <a:cubicBezTo>
                    <a:pt x="806" y="109"/>
                    <a:pt x="806" y="109"/>
                    <a:pt x="806" y="109"/>
                  </a:cubicBezTo>
                  <a:cubicBezTo>
                    <a:pt x="806" y="116"/>
                    <a:pt x="806" y="116"/>
                    <a:pt x="806" y="116"/>
                  </a:cubicBezTo>
                  <a:cubicBezTo>
                    <a:pt x="847" y="116"/>
                    <a:pt x="847" y="116"/>
                    <a:pt x="847" y="116"/>
                  </a:cubicBezTo>
                  <a:lnTo>
                    <a:pt x="847" y="109"/>
                  </a:lnTo>
                  <a:close/>
                  <a:moveTo>
                    <a:pt x="890" y="117"/>
                  </a:moveTo>
                  <a:cubicBezTo>
                    <a:pt x="915" y="117"/>
                    <a:pt x="927" y="103"/>
                    <a:pt x="927" y="78"/>
                  </a:cubicBezTo>
                  <a:cubicBezTo>
                    <a:pt x="927" y="52"/>
                    <a:pt x="915" y="38"/>
                    <a:pt x="890" y="38"/>
                  </a:cubicBezTo>
                  <a:cubicBezTo>
                    <a:pt x="864" y="38"/>
                    <a:pt x="853" y="52"/>
                    <a:pt x="853" y="77"/>
                  </a:cubicBezTo>
                  <a:cubicBezTo>
                    <a:pt x="853" y="103"/>
                    <a:pt x="864" y="117"/>
                    <a:pt x="890" y="117"/>
                  </a:cubicBezTo>
                  <a:close/>
                  <a:moveTo>
                    <a:pt x="890" y="48"/>
                  </a:moveTo>
                  <a:cubicBezTo>
                    <a:pt x="902" y="48"/>
                    <a:pt x="908" y="57"/>
                    <a:pt x="908" y="78"/>
                  </a:cubicBezTo>
                  <a:cubicBezTo>
                    <a:pt x="908" y="98"/>
                    <a:pt x="902" y="107"/>
                    <a:pt x="889" y="107"/>
                  </a:cubicBezTo>
                  <a:cubicBezTo>
                    <a:pt x="877" y="107"/>
                    <a:pt x="871" y="98"/>
                    <a:pt x="871" y="77"/>
                  </a:cubicBezTo>
                  <a:cubicBezTo>
                    <a:pt x="871" y="57"/>
                    <a:pt x="877" y="48"/>
                    <a:pt x="890" y="4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2" name="Picture 1"/>
          <p:cNvPicPr>
            <a:picLocks noChangeAspect="1"/>
          </p:cNvPicPr>
          <p:nvPr/>
        </p:nvPicPr>
        <p:blipFill>
          <a:blip r:embed="rId11"/>
          <a:stretch>
            <a:fillRect/>
          </a:stretch>
        </p:blipFill>
        <p:spPr>
          <a:xfrm>
            <a:off x="8422105" y="4137530"/>
            <a:ext cx="3599945" cy="562258"/>
          </a:xfrm>
          <a:prstGeom prst="rect">
            <a:avLst/>
          </a:prstGeom>
        </p:spPr>
      </p:pic>
    </p:spTree>
    <p:extLst>
      <p:ext uri="{BB962C8B-B14F-4D97-AF65-F5344CB8AC3E}">
        <p14:creationId xmlns:p14="http://schemas.microsoft.com/office/powerpoint/2010/main" val="2591225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DA87-CF98-476C-A5CC-297EDB06782D}"/>
              </a:ext>
            </a:extLst>
          </p:cNvPr>
          <p:cNvSpPr>
            <a:spLocks noGrp="1"/>
          </p:cNvSpPr>
          <p:nvPr>
            <p:ph type="title"/>
          </p:nvPr>
        </p:nvSpPr>
        <p:spPr>
          <a:xfrm>
            <a:off x="640080" y="457200"/>
            <a:ext cx="10058400" cy="914400"/>
          </a:xfrm>
        </p:spPr>
        <p:txBody>
          <a:bodyPr anchor="t">
            <a:normAutofit/>
          </a:bodyPr>
          <a:lstStyle/>
          <a:p>
            <a:r>
              <a:rPr lang="en-US" dirty="0"/>
              <a:t>Objectives</a:t>
            </a:r>
          </a:p>
        </p:txBody>
      </p:sp>
      <p:graphicFrame>
        <p:nvGraphicFramePr>
          <p:cNvPr id="5" name="Content Placeholder 2">
            <a:extLst>
              <a:ext uri="{FF2B5EF4-FFF2-40B4-BE49-F238E27FC236}">
                <a16:creationId xmlns:a16="http://schemas.microsoft.com/office/drawing/2014/main" id="{CEA92220-25A6-4A20-AA0D-A5D95AD31277}"/>
              </a:ext>
            </a:extLst>
          </p:cNvPr>
          <p:cNvGraphicFramePr>
            <a:graphicFrameLocks noGrp="1"/>
          </p:cNvGraphicFramePr>
          <p:nvPr>
            <p:ph idx="1"/>
            <p:extLst>
              <p:ext uri="{D42A27DB-BD31-4B8C-83A1-F6EECF244321}">
                <p14:modId xmlns:p14="http://schemas.microsoft.com/office/powerpoint/2010/main" val="1468427136"/>
              </p:ext>
            </p:extLst>
          </p:nvPr>
        </p:nvGraphicFramePr>
        <p:xfrm>
          <a:off x="640080" y="1463040"/>
          <a:ext cx="100584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8458200" y="2057400"/>
            <a:ext cx="1804737" cy="1585049"/>
          </a:xfrm>
          <a:prstGeom prst="rect">
            <a:avLst/>
          </a:prstGeom>
          <a:noFill/>
        </p:spPr>
        <p:txBody>
          <a:bodyPr wrap="square" rtlCol="0">
            <a:spAutoFit/>
          </a:bodyPr>
          <a:lstStyle/>
          <a:p>
            <a:pPr lvl="0"/>
            <a:endParaRPr lang="en-US" dirty="0"/>
          </a:p>
          <a:p>
            <a:pPr lvl="0"/>
            <a:r>
              <a:rPr lang="en-US" sz="6100" dirty="0" smtClean="0">
                <a:solidFill>
                  <a:schemeClr val="bg1"/>
                </a:solidFill>
              </a:rPr>
              <a:t>04</a:t>
            </a:r>
            <a:endParaRPr lang="en-US" sz="6100" dirty="0">
              <a:solidFill>
                <a:schemeClr val="bg1"/>
              </a:solidFill>
            </a:endParaRPr>
          </a:p>
          <a:p>
            <a:endParaRPr lang="en-US" dirty="0"/>
          </a:p>
        </p:txBody>
      </p:sp>
    </p:spTree>
    <p:extLst>
      <p:ext uri="{BB962C8B-B14F-4D97-AF65-F5344CB8AC3E}">
        <p14:creationId xmlns:p14="http://schemas.microsoft.com/office/powerpoint/2010/main" val="32015651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4837E-4C69-4A67-9C9A-48695E5A093D}"/>
              </a:ext>
            </a:extLst>
          </p:cNvPr>
          <p:cNvSpPr>
            <a:spLocks noGrp="1"/>
          </p:cNvSpPr>
          <p:nvPr>
            <p:ph type="title"/>
          </p:nvPr>
        </p:nvSpPr>
        <p:spPr/>
        <p:txBody>
          <a:bodyPr>
            <a:normAutofit/>
          </a:bodyPr>
          <a:lstStyle/>
          <a:p>
            <a:r>
              <a:rPr lang="en-US" dirty="0" smtClean="0"/>
              <a:t>Some Historical Perspective…</a:t>
            </a:r>
            <a:endParaRPr lang="en-US" dirty="0"/>
          </a:p>
        </p:txBody>
      </p:sp>
    </p:spTree>
    <p:extLst>
      <p:ext uri="{BB962C8B-B14F-4D97-AF65-F5344CB8AC3E}">
        <p14:creationId xmlns:p14="http://schemas.microsoft.com/office/powerpoint/2010/main" val="1838706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The Prequel…</a:t>
            </a:r>
          </a:p>
        </p:txBody>
      </p:sp>
      <p:sp>
        <p:nvSpPr>
          <p:cNvPr id="3" name="Content Placeholder 2"/>
          <p:cNvSpPr>
            <a:spLocks noGrp="1"/>
          </p:cNvSpPr>
          <p:nvPr>
            <p:ph idx="1"/>
          </p:nvPr>
        </p:nvSpPr>
        <p:spPr/>
        <p:txBody>
          <a:bodyPr/>
          <a:lstStyle/>
          <a:p>
            <a:pPr>
              <a:defRPr/>
            </a:pPr>
            <a:r>
              <a:rPr lang="en-US" dirty="0" smtClean="0"/>
              <a:t>World War I</a:t>
            </a:r>
          </a:p>
          <a:p>
            <a:pPr marL="0" indent="0">
              <a:buNone/>
              <a:defRPr/>
            </a:pPr>
            <a:endParaRPr lang="en-US" dirty="0"/>
          </a:p>
        </p:txBody>
      </p:sp>
      <p:pic>
        <p:nvPicPr>
          <p:cNvPr id="2458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75526" y="1379539"/>
            <a:ext cx="2835275"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48276" y="3498851"/>
            <a:ext cx="3414713"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84400" y="1960564"/>
            <a:ext cx="2876550" cy="344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8"/>
          <p:cNvPicPr>
            <a:picLocks noChangeAspect="1"/>
          </p:cNvPicPr>
          <p:nvPr/>
        </p:nvPicPr>
        <p:blipFill>
          <a:blip r:embed="rId6">
            <a:extLst>
              <a:ext uri="{28A0092B-C50C-407E-A947-70E740481C1C}">
                <a14:useLocalDpi xmlns:a14="http://schemas.microsoft.com/office/drawing/2010/main" val="0"/>
              </a:ext>
            </a:extLst>
          </a:blip>
          <a:srcRect l="5203" t="24532" r="7294" b="38695"/>
          <a:stretch>
            <a:fillRect/>
          </a:stretch>
        </p:blipFill>
        <p:spPr bwMode="auto">
          <a:xfrm>
            <a:off x="5248276" y="280988"/>
            <a:ext cx="4252913"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750236"/>
      </p:ext>
    </p:extLst>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The Beginning of APTA…</a:t>
            </a:r>
          </a:p>
        </p:txBody>
      </p:sp>
      <p:sp>
        <p:nvSpPr>
          <p:cNvPr id="26627" name="Content Placeholder 6"/>
          <p:cNvSpPr>
            <a:spLocks noGrp="1"/>
          </p:cNvSpPr>
          <p:nvPr>
            <p:ph idx="1"/>
          </p:nvPr>
        </p:nvSpPr>
        <p:spPr>
          <a:xfrm>
            <a:off x="2359025" y="1349375"/>
            <a:ext cx="4883150" cy="3263900"/>
          </a:xfrm>
        </p:spPr>
        <p:txBody>
          <a:bodyPr/>
          <a:lstStyle/>
          <a:p>
            <a:r>
              <a:rPr lang="en-US" altLang="en-US" smtClean="0"/>
              <a:t>January 15, 1921 at Keen’s Chophouse, NYC</a:t>
            </a:r>
          </a:p>
          <a:p>
            <a:r>
              <a:rPr lang="en-US" altLang="en-US" smtClean="0"/>
              <a:t>A call to Reconstruction Aides</a:t>
            </a:r>
          </a:p>
          <a:p>
            <a:r>
              <a:rPr lang="en-US" altLang="en-US" smtClean="0"/>
              <a:t>120 women formed the American Women’s Physical Therapeutic Association</a:t>
            </a:r>
          </a:p>
        </p:txBody>
      </p:sp>
      <p:pic>
        <p:nvPicPr>
          <p:cNvPr id="2662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02588" y="3475038"/>
            <a:ext cx="2665412" cy="252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8"/>
          <p:cNvPicPr>
            <a:picLocks noChangeAspect="1"/>
          </p:cNvPicPr>
          <p:nvPr/>
        </p:nvPicPr>
        <p:blipFill>
          <a:blip r:embed="rId4">
            <a:extLst>
              <a:ext uri="{28A0092B-C50C-407E-A947-70E740481C1C}">
                <a14:useLocalDpi xmlns:a14="http://schemas.microsoft.com/office/drawing/2010/main" val="0"/>
              </a:ext>
            </a:extLst>
          </a:blip>
          <a:srcRect l="59753" t="31102" r="4437" b="7149"/>
          <a:stretch>
            <a:fillRect/>
          </a:stretch>
        </p:blipFill>
        <p:spPr bwMode="auto">
          <a:xfrm>
            <a:off x="8556625" y="985838"/>
            <a:ext cx="1754188"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a:xfrm>
            <a:off x="2359025" y="4926014"/>
            <a:ext cx="4935538" cy="1127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sz="1500" i="1" dirty="0">
                <a:solidFill>
                  <a:schemeClr val="bg1"/>
                </a:solidFill>
              </a:rPr>
              <a:t>”I shall do everything in my power during my term of office to live up to the trust and confidence bestowed upon me.”</a:t>
            </a:r>
          </a:p>
          <a:p>
            <a:pPr algn="ctr">
              <a:defRPr/>
            </a:pPr>
            <a:r>
              <a:rPr lang="en-US" sz="1500" dirty="0">
                <a:solidFill>
                  <a:schemeClr val="bg1"/>
                </a:solidFill>
              </a:rPr>
              <a:t> Mary McMillan</a:t>
            </a:r>
          </a:p>
        </p:txBody>
      </p:sp>
    </p:spTree>
    <p:extLst>
      <p:ext uri="{BB962C8B-B14F-4D97-AF65-F5344CB8AC3E}">
        <p14:creationId xmlns:p14="http://schemas.microsoft.com/office/powerpoint/2010/main" val="4813021"/>
      </p:ext>
    </p:extLst>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Post-War Work</a:t>
            </a:r>
          </a:p>
        </p:txBody>
      </p:sp>
      <p:sp>
        <p:nvSpPr>
          <p:cNvPr id="28675" name="Content Placeholder 2"/>
          <p:cNvSpPr>
            <a:spLocks noGrp="1"/>
          </p:cNvSpPr>
          <p:nvPr>
            <p:ph idx="1"/>
          </p:nvPr>
        </p:nvSpPr>
        <p:spPr>
          <a:xfrm>
            <a:off x="1981200" y="1127125"/>
            <a:ext cx="8229600" cy="4495800"/>
          </a:xfrm>
        </p:spPr>
        <p:txBody>
          <a:bodyPr>
            <a:normAutofit lnSpcReduction="10000"/>
          </a:bodyPr>
          <a:lstStyle/>
          <a:p>
            <a:r>
              <a:rPr lang="en-US" altLang="en-US" sz="2600" dirty="0" smtClean="0"/>
              <a:t>“One of the results of the World War was the universal recognition of the value of physiotherapy…The success attained in the army was in great measure due to the loyalty, the contagious enthusiasm, the professional ability and the whole-souled devotion to duty, of you, the Reconstruction Aides in physiotherapy.”</a:t>
            </a:r>
          </a:p>
          <a:p>
            <a:pPr lvl="4"/>
            <a:r>
              <a:rPr lang="en-US" altLang="en-US" i="1" dirty="0" smtClean="0"/>
              <a:t>The “P.T. Review,” </a:t>
            </a:r>
            <a:r>
              <a:rPr lang="en-US" altLang="en-US" dirty="0" smtClean="0"/>
              <a:t>Vol 1, Issue 1, March, 1921</a:t>
            </a:r>
            <a:endParaRPr lang="en-US" altLang="en-US" i="1" dirty="0" smtClean="0"/>
          </a:p>
          <a:p>
            <a:r>
              <a:rPr lang="en-US" altLang="en-US" sz="2600" dirty="0" smtClean="0"/>
              <a:t>Physical Therapy Patients	</a:t>
            </a:r>
          </a:p>
          <a:p>
            <a:pPr lvl="1"/>
            <a:r>
              <a:rPr lang="en-US" altLang="en-US" dirty="0" smtClean="0"/>
              <a:t>War veterans</a:t>
            </a:r>
          </a:p>
          <a:p>
            <a:pPr lvl="1"/>
            <a:r>
              <a:rPr lang="en-US" altLang="en-US" dirty="0" smtClean="0"/>
              <a:t>Those with poliomyelitis</a:t>
            </a:r>
          </a:p>
          <a:p>
            <a:pPr lvl="1"/>
            <a:r>
              <a:rPr lang="en-US" altLang="en-US" dirty="0" smtClean="0"/>
              <a:t>Survivors with disabilities</a:t>
            </a:r>
          </a:p>
        </p:txBody>
      </p:sp>
      <p:pic>
        <p:nvPicPr>
          <p:cNvPr id="2867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48068" y="3107531"/>
            <a:ext cx="2382837"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98554" y="4442618"/>
            <a:ext cx="235902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975930"/>
      </p:ext>
    </p:extLst>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The Early Years</a:t>
            </a:r>
          </a:p>
        </p:txBody>
      </p:sp>
      <p:sp>
        <p:nvSpPr>
          <p:cNvPr id="30723" name="Content Placeholder 2"/>
          <p:cNvSpPr>
            <a:spLocks noGrp="1"/>
          </p:cNvSpPr>
          <p:nvPr>
            <p:ph idx="1"/>
          </p:nvPr>
        </p:nvSpPr>
        <p:spPr>
          <a:xfrm>
            <a:off x="1981201" y="1687513"/>
            <a:ext cx="6315075" cy="4495800"/>
          </a:xfrm>
        </p:spPr>
        <p:txBody>
          <a:bodyPr/>
          <a:lstStyle/>
          <a:p>
            <a:r>
              <a:rPr lang="en-US" altLang="en-US" smtClean="0"/>
              <a:t>1920s </a:t>
            </a:r>
          </a:p>
          <a:p>
            <a:pPr lvl="1"/>
            <a:r>
              <a:rPr lang="en-US" altLang="en-US" smtClean="0"/>
              <a:t>NYU offered BS for physical therapy</a:t>
            </a:r>
          </a:p>
          <a:p>
            <a:pPr lvl="1"/>
            <a:r>
              <a:rPr lang="en-US" altLang="en-US" smtClean="0"/>
              <a:t>Standards for accreditation developed</a:t>
            </a:r>
          </a:p>
          <a:p>
            <a:pPr lvl="1"/>
            <a:r>
              <a:rPr lang="en-US" altLang="en-US" smtClean="0"/>
              <a:t>Name changed to American Physiotherapy Association</a:t>
            </a:r>
          </a:p>
          <a:p>
            <a:r>
              <a:rPr lang="en-US" altLang="en-US" smtClean="0"/>
              <a:t>1930s</a:t>
            </a:r>
          </a:p>
          <a:p>
            <a:pPr lvl="1"/>
            <a:r>
              <a:rPr lang="en-US" altLang="en-US" smtClean="0"/>
              <a:t>Incorporated in the state of Illinois</a:t>
            </a:r>
          </a:p>
          <a:p>
            <a:pPr lvl="1"/>
            <a:r>
              <a:rPr lang="en-US" altLang="en-US" smtClean="0"/>
              <a:t>Code of Ethics</a:t>
            </a:r>
          </a:p>
          <a:p>
            <a:pPr lvl="1"/>
            <a:r>
              <a:rPr lang="en-US" altLang="en-US" smtClean="0"/>
              <a:t>American Registry of Physical Therapy Technicians</a:t>
            </a:r>
          </a:p>
        </p:txBody>
      </p:sp>
      <p:pic>
        <p:nvPicPr>
          <p:cNvPr id="3072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96276" y="230188"/>
            <a:ext cx="19145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994847"/>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The Early Years</a:t>
            </a:r>
          </a:p>
        </p:txBody>
      </p:sp>
      <p:sp>
        <p:nvSpPr>
          <p:cNvPr id="32771" name="Content Placeholder 2"/>
          <p:cNvSpPr>
            <a:spLocks noGrp="1"/>
          </p:cNvSpPr>
          <p:nvPr>
            <p:ph idx="1"/>
          </p:nvPr>
        </p:nvSpPr>
        <p:spPr>
          <a:xfrm>
            <a:off x="1981200" y="1100138"/>
            <a:ext cx="8229600" cy="4495800"/>
          </a:xfrm>
        </p:spPr>
        <p:txBody>
          <a:bodyPr/>
          <a:lstStyle/>
          <a:p>
            <a:r>
              <a:rPr lang="en-US" altLang="en-US" smtClean="0"/>
              <a:t>1940s</a:t>
            </a:r>
          </a:p>
          <a:p>
            <a:pPr lvl="1"/>
            <a:r>
              <a:rPr lang="en-US" altLang="en-US" smtClean="0"/>
              <a:t>World War II </a:t>
            </a:r>
          </a:p>
          <a:p>
            <a:pPr lvl="1"/>
            <a:r>
              <a:rPr lang="en-US" altLang="en-US" smtClean="0"/>
              <a:t>Training program for African-Americans in AZ</a:t>
            </a:r>
          </a:p>
          <a:p>
            <a:pPr lvl="1"/>
            <a:r>
              <a:rPr lang="en-US" altLang="en-US" smtClean="0"/>
              <a:t>First headquarters in NYC</a:t>
            </a:r>
          </a:p>
          <a:p>
            <a:pPr lvl="1"/>
            <a:r>
              <a:rPr lang="en-US" altLang="en-US" smtClean="0"/>
              <a:t>House of Delegates formed</a:t>
            </a:r>
          </a:p>
          <a:p>
            <a:pPr lvl="1"/>
            <a:r>
              <a:rPr lang="en-US" altLang="en-US" smtClean="0"/>
              <a:t>Name change to APTA</a:t>
            </a:r>
          </a:p>
          <a:p>
            <a:pPr lvl="1"/>
            <a:endParaRPr lang="en-US" altLang="en-US" smtClean="0"/>
          </a:p>
        </p:txBody>
      </p:sp>
      <p:pic>
        <p:nvPicPr>
          <p:cNvPr id="3277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38160" y="3052763"/>
            <a:ext cx="2724150"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3051" y="3578226"/>
            <a:ext cx="1870075"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469867"/>
      </p:ext>
    </p:extLst>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The Middle Years</a:t>
            </a:r>
          </a:p>
        </p:txBody>
      </p:sp>
      <p:sp>
        <p:nvSpPr>
          <p:cNvPr id="34819" name="Content Placeholder 2"/>
          <p:cNvSpPr>
            <a:spLocks noGrp="1"/>
          </p:cNvSpPr>
          <p:nvPr>
            <p:ph sz="half" idx="1"/>
          </p:nvPr>
        </p:nvSpPr>
        <p:spPr>
          <a:xfrm>
            <a:off x="420152" y="1952599"/>
            <a:ext cx="4846320" cy="4572000"/>
          </a:xfrm>
        </p:spPr>
        <p:txBody>
          <a:bodyPr>
            <a:normAutofit lnSpcReduction="10000"/>
          </a:bodyPr>
          <a:lstStyle/>
          <a:p>
            <a:r>
              <a:rPr lang="en-US" altLang="en-US" dirty="0" smtClean="0"/>
              <a:t>1950s</a:t>
            </a:r>
          </a:p>
          <a:p>
            <a:pPr lvl="1"/>
            <a:r>
              <a:rPr lang="en-US" altLang="en-US" dirty="0" smtClean="0"/>
              <a:t>Korean War &amp; Women’s Medical Specialist Corp</a:t>
            </a:r>
          </a:p>
          <a:p>
            <a:pPr lvl="1"/>
            <a:r>
              <a:rPr lang="en-US" altLang="en-US" dirty="0" smtClean="0"/>
              <a:t>Standardized exam for state licensure</a:t>
            </a:r>
          </a:p>
          <a:p>
            <a:pPr lvl="1"/>
            <a:r>
              <a:rPr lang="en-US" altLang="en-US" dirty="0" smtClean="0"/>
              <a:t>Formation of Sections</a:t>
            </a:r>
          </a:p>
          <a:p>
            <a:pPr lvl="2"/>
            <a:r>
              <a:rPr lang="en-US" altLang="en-US" dirty="0" smtClean="0"/>
              <a:t>Section on Self-employed (PPS)</a:t>
            </a:r>
          </a:p>
          <a:p>
            <a:pPr lvl="2"/>
            <a:r>
              <a:rPr lang="en-US" altLang="en-US" dirty="0" smtClean="0"/>
              <a:t>Schools Section (Academy of Education)</a:t>
            </a:r>
          </a:p>
          <a:p>
            <a:pPr lvl="1"/>
            <a:r>
              <a:rPr lang="en-US" altLang="en-US" dirty="0" smtClean="0"/>
              <a:t>Physical Therapy Fund established (FPTR)</a:t>
            </a:r>
          </a:p>
          <a:p>
            <a:pPr lvl="1"/>
            <a:r>
              <a:rPr lang="en-US" altLang="en-US" dirty="0" smtClean="0"/>
              <a:t>Polio vaccine developed</a:t>
            </a:r>
          </a:p>
        </p:txBody>
      </p:sp>
      <p:sp>
        <p:nvSpPr>
          <p:cNvPr id="2" name="Content Placeholder 1"/>
          <p:cNvSpPr>
            <a:spLocks noGrp="1"/>
          </p:cNvSpPr>
          <p:nvPr>
            <p:ph sz="half" idx="2"/>
          </p:nvPr>
        </p:nvSpPr>
        <p:spPr>
          <a:xfrm>
            <a:off x="6851967" y="2144248"/>
            <a:ext cx="4846320" cy="4572000"/>
          </a:xfrm>
        </p:spPr>
        <p:txBody>
          <a:bodyPr>
            <a:normAutofit lnSpcReduction="10000"/>
          </a:bodyPr>
          <a:lstStyle/>
          <a:p>
            <a:r>
              <a:rPr lang="en-US" altLang="en-US" dirty="0"/>
              <a:t>1960s</a:t>
            </a:r>
          </a:p>
          <a:p>
            <a:pPr lvl="1"/>
            <a:r>
              <a:rPr lang="en-US" altLang="en-US" dirty="0"/>
              <a:t>Graduate education in physical therapy</a:t>
            </a:r>
          </a:p>
          <a:p>
            <a:pPr lvl="1"/>
            <a:r>
              <a:rPr lang="en-US" altLang="en-US" dirty="0"/>
              <a:t>Mary McMillan Lecture established </a:t>
            </a:r>
          </a:p>
          <a:p>
            <a:pPr lvl="1"/>
            <a:r>
              <a:rPr lang="en-US" altLang="en-US" dirty="0"/>
              <a:t>Medicare passed Congress</a:t>
            </a:r>
          </a:p>
          <a:p>
            <a:pPr lvl="1"/>
            <a:r>
              <a:rPr lang="en-US" altLang="en-US" dirty="0"/>
              <a:t>Vietnam War and PT deployment</a:t>
            </a:r>
          </a:p>
          <a:p>
            <a:pPr lvl="1"/>
            <a:r>
              <a:rPr lang="en-US" altLang="en-US" dirty="0"/>
              <a:t>First Physical Therapist Assistants graduate</a:t>
            </a:r>
          </a:p>
          <a:p>
            <a:endParaRPr lang="en-US" dirty="0"/>
          </a:p>
        </p:txBody>
      </p:sp>
      <p:pic>
        <p:nvPicPr>
          <p:cNvPr id="3482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532" y="307511"/>
            <a:ext cx="2365375"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66472" y="2543723"/>
            <a:ext cx="124547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498330" y="129018"/>
            <a:ext cx="24003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613463"/>
      </p:ext>
    </p:extLst>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The Middle Years</a:t>
            </a:r>
          </a:p>
        </p:txBody>
      </p:sp>
      <p:sp>
        <p:nvSpPr>
          <p:cNvPr id="38915" name="Content Placeholder 2"/>
          <p:cNvSpPr>
            <a:spLocks noGrp="1"/>
          </p:cNvSpPr>
          <p:nvPr>
            <p:ph sz="half" idx="1"/>
          </p:nvPr>
        </p:nvSpPr>
        <p:spPr/>
        <p:txBody>
          <a:bodyPr>
            <a:normAutofit/>
          </a:bodyPr>
          <a:lstStyle/>
          <a:p>
            <a:r>
              <a:rPr lang="en-US" altLang="en-US" dirty="0" smtClean="0"/>
              <a:t>1970s</a:t>
            </a:r>
          </a:p>
          <a:p>
            <a:pPr lvl="1"/>
            <a:r>
              <a:rPr lang="en-US" altLang="en-US" dirty="0" smtClean="0"/>
              <a:t>PTA membership in APTA</a:t>
            </a:r>
          </a:p>
          <a:p>
            <a:pPr lvl="1"/>
            <a:r>
              <a:rPr lang="en-US" altLang="en-US" dirty="0" smtClean="0"/>
              <a:t>APTA moves to Washington, DC</a:t>
            </a:r>
          </a:p>
          <a:p>
            <a:pPr lvl="1"/>
            <a:r>
              <a:rPr lang="en-US" altLang="en-US" dirty="0" smtClean="0"/>
              <a:t>First PhD Program in PT</a:t>
            </a:r>
          </a:p>
          <a:p>
            <a:pPr lvl="1"/>
            <a:r>
              <a:rPr lang="en-US" altLang="en-US" dirty="0" smtClean="0"/>
              <a:t>First PT program in HBCU</a:t>
            </a:r>
          </a:p>
          <a:p>
            <a:pPr lvl="1"/>
            <a:r>
              <a:rPr lang="en-US" altLang="en-US" dirty="0" smtClean="0"/>
              <a:t>First CSM</a:t>
            </a:r>
          </a:p>
          <a:p>
            <a:pPr lvl="1"/>
            <a:r>
              <a:rPr lang="en-US" altLang="en-US" dirty="0" smtClean="0"/>
              <a:t>APTA recognized as credentialing agency</a:t>
            </a:r>
          </a:p>
        </p:txBody>
      </p:sp>
      <p:sp>
        <p:nvSpPr>
          <p:cNvPr id="2" name="Content Placeholder 1"/>
          <p:cNvSpPr>
            <a:spLocks noGrp="1"/>
          </p:cNvSpPr>
          <p:nvPr>
            <p:ph sz="half" idx="2"/>
          </p:nvPr>
        </p:nvSpPr>
        <p:spPr/>
        <p:txBody>
          <a:bodyPr>
            <a:normAutofit/>
          </a:bodyPr>
          <a:lstStyle/>
          <a:p>
            <a:r>
              <a:rPr lang="en-US" altLang="en-US" dirty="0"/>
              <a:t>1980s</a:t>
            </a:r>
          </a:p>
          <a:p>
            <a:pPr lvl="1"/>
            <a:r>
              <a:rPr lang="en-US" altLang="en-US" dirty="0"/>
              <a:t>House of Delegates sets </a:t>
            </a:r>
            <a:r>
              <a:rPr lang="en-US" altLang="en-US" dirty="0" smtClean="0"/>
              <a:t>     path </a:t>
            </a:r>
            <a:r>
              <a:rPr lang="en-US" altLang="en-US" dirty="0"/>
              <a:t>for </a:t>
            </a:r>
            <a:r>
              <a:rPr lang="en-US" altLang="en-US" dirty="0" smtClean="0"/>
              <a:t>post-</a:t>
            </a:r>
            <a:r>
              <a:rPr lang="en-US" altLang="en-US" dirty="0" err="1" smtClean="0"/>
              <a:t>bacc</a:t>
            </a:r>
            <a:r>
              <a:rPr lang="en-US" altLang="en-US" dirty="0" smtClean="0"/>
              <a:t> degree                      </a:t>
            </a:r>
          </a:p>
          <a:p>
            <a:pPr lvl="1"/>
            <a:r>
              <a:rPr lang="en-US" altLang="en-US" dirty="0" smtClean="0"/>
              <a:t>APTA moves to Alexandria</a:t>
            </a:r>
          </a:p>
          <a:p>
            <a:pPr lvl="1"/>
            <a:r>
              <a:rPr lang="en-US" altLang="en-US" dirty="0" smtClean="0"/>
              <a:t>First </a:t>
            </a:r>
            <a:r>
              <a:rPr lang="en-US" altLang="en-US" dirty="0"/>
              <a:t>specialist certification exams</a:t>
            </a:r>
          </a:p>
          <a:p>
            <a:pPr lvl="1"/>
            <a:r>
              <a:rPr lang="en-US" altLang="en-US" dirty="0"/>
              <a:t>Minority Scholarship Fund established</a:t>
            </a:r>
          </a:p>
          <a:p>
            <a:pPr lvl="1"/>
            <a:r>
              <a:rPr lang="en-US" altLang="en-US" dirty="0"/>
              <a:t>Affiliate Assembly established</a:t>
            </a:r>
          </a:p>
          <a:p>
            <a:endParaRPr lang="en-US" dirty="0"/>
          </a:p>
        </p:txBody>
      </p:sp>
      <p:pic>
        <p:nvPicPr>
          <p:cNvPr id="3891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74699" y="132917"/>
            <a:ext cx="1979081" cy="196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31507" y="5334358"/>
            <a:ext cx="2419028" cy="935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343745"/>
      </p:ext>
    </p:extLst>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smtClean="0"/>
              <a:t>The Later Years</a:t>
            </a:r>
          </a:p>
        </p:txBody>
      </p:sp>
      <p:sp>
        <p:nvSpPr>
          <p:cNvPr id="45059" name="Content Placeholder 2"/>
          <p:cNvSpPr>
            <a:spLocks noGrp="1"/>
          </p:cNvSpPr>
          <p:nvPr>
            <p:ph idx="1"/>
          </p:nvPr>
        </p:nvSpPr>
        <p:spPr/>
        <p:txBody>
          <a:bodyPr>
            <a:normAutofit lnSpcReduction="10000"/>
          </a:bodyPr>
          <a:lstStyle/>
          <a:p>
            <a:r>
              <a:rPr lang="en-US" altLang="en-US" dirty="0" smtClean="0"/>
              <a:t>2000s</a:t>
            </a:r>
          </a:p>
          <a:p>
            <a:pPr lvl="1"/>
            <a:r>
              <a:rPr lang="en-US" altLang="en-US" dirty="0" smtClean="0"/>
              <a:t>APTA Vision 2020                                              </a:t>
            </a:r>
          </a:p>
          <a:p>
            <a:pPr lvl="1"/>
            <a:r>
              <a:rPr lang="en-US" altLang="en-US" i="1" dirty="0" smtClean="0">
                <a:solidFill>
                  <a:schemeClr val="accent1"/>
                </a:solidFill>
              </a:rPr>
              <a:t>Physical therapy, by 2020, will be provided by physical therapists who are doctors of physical therapy and who may be board-certified specialists.</a:t>
            </a:r>
          </a:p>
          <a:p>
            <a:pPr lvl="1"/>
            <a:endParaRPr lang="en-US" altLang="en-US" i="1" dirty="0" smtClean="0">
              <a:solidFill>
                <a:schemeClr val="accent1"/>
              </a:solidFill>
            </a:endParaRPr>
          </a:p>
          <a:p>
            <a:pPr lvl="1"/>
            <a:r>
              <a:rPr lang="en-US" altLang="en-US" dirty="0" smtClean="0"/>
              <a:t>First Credentialed Residency &amp; Fellowship Programs</a:t>
            </a:r>
          </a:p>
          <a:p>
            <a:pPr lvl="1"/>
            <a:r>
              <a:rPr lang="en-US" altLang="en-US" dirty="0" smtClean="0"/>
              <a:t>PT Day on the Hill</a:t>
            </a:r>
          </a:p>
          <a:p>
            <a:pPr lvl="1"/>
            <a:r>
              <a:rPr lang="en-US" altLang="en-US" dirty="0" smtClean="0"/>
              <a:t>Licensure in all 50 states </a:t>
            </a:r>
          </a:p>
          <a:p>
            <a:pPr lvl="1"/>
            <a:r>
              <a:rPr lang="en-US" altLang="en-US" dirty="0" smtClean="0"/>
              <a:t>PTA Caucus established</a:t>
            </a:r>
          </a:p>
          <a:p>
            <a:pPr lvl="1"/>
            <a:r>
              <a:rPr lang="en-US" altLang="en-US" dirty="0" smtClean="0"/>
              <a:t>PT-CAS</a:t>
            </a:r>
          </a:p>
        </p:txBody>
      </p:sp>
      <p:pic>
        <p:nvPicPr>
          <p:cNvPr id="45060" name="Picture 3"/>
          <p:cNvPicPr>
            <a:picLocks noChangeAspect="1"/>
          </p:cNvPicPr>
          <p:nvPr/>
        </p:nvPicPr>
        <p:blipFill>
          <a:blip r:embed="rId2">
            <a:extLst>
              <a:ext uri="{28A0092B-C50C-407E-A947-70E740481C1C}">
                <a14:useLocalDpi xmlns:a14="http://schemas.microsoft.com/office/drawing/2010/main" val="0"/>
              </a:ext>
            </a:extLst>
          </a:blip>
          <a:srcRect l="20171" t="5568" r="9943"/>
          <a:stretch>
            <a:fillRect/>
          </a:stretch>
        </p:blipFill>
        <p:spPr bwMode="auto">
          <a:xfrm>
            <a:off x="8960134" y="3466465"/>
            <a:ext cx="2536825"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858252"/>
      </p:ext>
    </p:extLst>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mtClean="0"/>
              <a:t>Recent Years</a:t>
            </a:r>
          </a:p>
        </p:txBody>
      </p:sp>
      <p:sp>
        <p:nvSpPr>
          <p:cNvPr id="46083" name="Content Placeholder 2"/>
          <p:cNvSpPr>
            <a:spLocks noGrp="1"/>
          </p:cNvSpPr>
          <p:nvPr>
            <p:ph idx="1"/>
          </p:nvPr>
        </p:nvSpPr>
        <p:spPr>
          <a:xfrm>
            <a:off x="1981200" y="1436688"/>
            <a:ext cx="8229600" cy="4495800"/>
          </a:xfrm>
        </p:spPr>
        <p:txBody>
          <a:bodyPr/>
          <a:lstStyle/>
          <a:p>
            <a:r>
              <a:rPr lang="en-US" altLang="en-US" smtClean="0"/>
              <a:t>2010s</a:t>
            </a:r>
          </a:p>
          <a:p>
            <a:pPr lvl="1"/>
            <a:r>
              <a:rPr lang="en-US" altLang="en-US" smtClean="0"/>
              <a:t>ACA passes Congress</a:t>
            </a:r>
          </a:p>
          <a:p>
            <a:pPr lvl="1"/>
            <a:r>
              <a:rPr lang="en-US" altLang="en-US" smtClean="0"/>
              <a:t>New Vision Statement</a:t>
            </a:r>
          </a:p>
          <a:p>
            <a:pPr lvl="1"/>
            <a:r>
              <a:rPr lang="en-US" altLang="en-US" smtClean="0"/>
              <a:t>Direct Access (some form) achieved in all 50 states</a:t>
            </a:r>
          </a:p>
          <a:p>
            <a:pPr lvl="1"/>
            <a:r>
              <a:rPr lang="en-US" altLang="en-US" smtClean="0"/>
              <a:t>Full vote for PTA at component level</a:t>
            </a:r>
          </a:p>
          <a:p>
            <a:pPr lvl="1"/>
            <a:r>
              <a:rPr lang="en-US" altLang="en-US" smtClean="0"/>
              <a:t>New Mission Statement</a:t>
            </a:r>
          </a:p>
        </p:txBody>
      </p:sp>
      <p:pic>
        <p:nvPicPr>
          <p:cNvPr id="460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76643" y="3333772"/>
            <a:ext cx="2973388"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76838" y="4535488"/>
            <a:ext cx="220345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55049" y="4392636"/>
            <a:ext cx="2924175"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Placeholder 11"/>
          <p:cNvPicPr>
            <a:picLocks noChangeAspect="1"/>
          </p:cNvPicPr>
          <p:nvPr/>
        </p:nvPicPr>
        <p:blipFill>
          <a:blip r:embed="rId6">
            <a:extLst>
              <a:ext uri="{28A0092B-C50C-407E-A947-70E740481C1C}">
                <a14:useLocalDpi xmlns:a14="http://schemas.microsoft.com/office/drawing/2010/main" val="0"/>
              </a:ext>
            </a:extLst>
          </a:blip>
          <a:srcRect l="19839" r="18056"/>
          <a:stretch>
            <a:fillRect/>
          </a:stretch>
        </p:blipFill>
        <p:spPr bwMode="auto">
          <a:xfrm>
            <a:off x="2152651" y="4090988"/>
            <a:ext cx="239712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9" descr="A picture containing person, road, riding, small&#10;&#10;Description automatically generated"/>
          <p:cNvPicPr>
            <a:picLocks noChangeAspect="1"/>
          </p:cNvPicPr>
          <p:nvPr/>
        </p:nvPicPr>
        <p:blipFill>
          <a:blip r:embed="rId7">
            <a:extLst>
              <a:ext uri="{28A0092B-C50C-407E-A947-70E740481C1C}">
                <a14:useLocalDpi xmlns:a14="http://schemas.microsoft.com/office/drawing/2010/main" val="0"/>
              </a:ext>
            </a:extLst>
          </a:blip>
          <a:srcRect t="7539" r="51868" b="37288"/>
          <a:stretch>
            <a:fillRect/>
          </a:stretch>
        </p:blipFill>
        <p:spPr bwMode="auto">
          <a:xfrm>
            <a:off x="6761164" y="350839"/>
            <a:ext cx="3449637"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534447"/>
      </p:ext>
    </p:extLst>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1285090" y="230557"/>
            <a:ext cx="9621820" cy="415498"/>
          </a:xfrm>
        </p:spPr>
        <p:txBody>
          <a:bodyPr/>
          <a:lstStyle/>
          <a:p>
            <a:r>
              <a:rPr lang="en-US" altLang="en-US" smtClean="0"/>
              <a:t>COVID-19: APTA &amp; Members Respond</a:t>
            </a:r>
          </a:p>
        </p:txBody>
      </p:sp>
      <p:sp>
        <p:nvSpPr>
          <p:cNvPr id="3" name="Content Placeholder 2"/>
          <p:cNvSpPr>
            <a:spLocks noGrp="1"/>
          </p:cNvSpPr>
          <p:nvPr>
            <p:ph sz="half" idx="1"/>
          </p:nvPr>
        </p:nvSpPr>
        <p:spPr>
          <a:xfrm>
            <a:off x="2003426" y="1463675"/>
            <a:ext cx="4314825" cy="3970318"/>
          </a:xfrm>
        </p:spPr>
        <p:txBody>
          <a:bodyPr/>
          <a:lstStyle/>
          <a:p>
            <a:pPr>
              <a:defRPr/>
            </a:pPr>
            <a:r>
              <a:rPr lang="en-US" b="1" dirty="0" smtClean="0"/>
              <a:t>Highlights include:</a:t>
            </a:r>
          </a:p>
          <a:p>
            <a:pPr>
              <a:defRPr/>
            </a:pPr>
            <a:r>
              <a:rPr lang="en-US" sz="2000" dirty="0"/>
              <a:t>Board guidance on “professional judgment.”</a:t>
            </a:r>
          </a:p>
          <a:p>
            <a:pPr>
              <a:defRPr/>
            </a:pPr>
            <a:r>
              <a:rPr lang="en-US" sz="2000" dirty="0"/>
              <a:t>News and resources from APTA national and components.</a:t>
            </a:r>
          </a:p>
          <a:p>
            <a:pPr>
              <a:defRPr/>
            </a:pPr>
            <a:r>
              <a:rPr lang="en-US" sz="2000" dirty="0"/>
              <a:t>Post-Acute COVID-19 Exercise and Rehabilitation (PACER) project.</a:t>
            </a:r>
          </a:p>
          <a:p>
            <a:pPr>
              <a:defRPr/>
            </a:pPr>
            <a:r>
              <a:rPr lang="en-US" sz="2000" dirty="0"/>
              <a:t>Post-intensive care syndrome (PICS) courses.</a:t>
            </a:r>
          </a:p>
          <a:p>
            <a:pPr>
              <a:defRPr/>
            </a:pPr>
            <a:r>
              <a:rPr lang="en-US" sz="2000" dirty="0"/>
              <a:t>Core outcomes measures.</a:t>
            </a:r>
          </a:p>
          <a:p>
            <a:pPr>
              <a:defRPr/>
            </a:pPr>
            <a:r>
              <a:rPr lang="en-US" sz="2000" dirty="0"/>
              <a:t>Impact Reports</a:t>
            </a:r>
          </a:p>
          <a:p>
            <a:pPr>
              <a:defRPr/>
            </a:pPr>
            <a:r>
              <a:rPr lang="en-US" sz="2000" b="1" dirty="0"/>
              <a:t>Teamwork!</a:t>
            </a:r>
          </a:p>
          <a:p>
            <a:pPr>
              <a:defRPr/>
            </a:pPr>
            <a:endParaRPr lang="en-US" sz="2000" dirty="0"/>
          </a:p>
        </p:txBody>
      </p:sp>
      <p:pic>
        <p:nvPicPr>
          <p:cNvPr id="48132" name="Picture Placeholder 11"/>
          <p:cNvPicPr>
            <a:picLocks noGrp="1" noChangeAspect="1"/>
          </p:cNvPicPr>
          <p:nvPr>
            <p:ph sz="half" idx="2"/>
          </p:nvPr>
        </p:nvPicPr>
        <p:blipFill>
          <a:blip r:embed="rId2">
            <a:extLst>
              <a:ext uri="{28A0092B-C50C-407E-A947-70E740481C1C}">
                <a14:useLocalDpi xmlns:a14="http://schemas.microsoft.com/office/drawing/2010/main" val="0"/>
              </a:ext>
            </a:extLst>
          </a:blip>
          <a:srcRect l="26291" r="22034" b="-2"/>
          <a:stretch>
            <a:fillRect/>
          </a:stretch>
        </p:blipFill>
        <p:spPr>
          <a:xfrm>
            <a:off x="6577014" y="1900238"/>
            <a:ext cx="3633787" cy="3421062"/>
          </a:xfrm>
        </p:spPr>
      </p:pic>
    </p:spTree>
    <p:extLst>
      <p:ext uri="{BB962C8B-B14F-4D97-AF65-F5344CB8AC3E}">
        <p14:creationId xmlns:p14="http://schemas.microsoft.com/office/powerpoint/2010/main" val="77716603"/>
      </p:ext>
    </p:extLst>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Discussion</a:t>
            </a:r>
            <a:endParaRPr lang="en-US" dirty="0"/>
          </a:p>
        </p:txBody>
      </p:sp>
      <p:sp>
        <p:nvSpPr>
          <p:cNvPr id="3" name="Content Placeholder 2"/>
          <p:cNvSpPr>
            <a:spLocks noGrp="1"/>
          </p:cNvSpPr>
          <p:nvPr>
            <p:ph idx="4294967295"/>
          </p:nvPr>
        </p:nvSpPr>
        <p:spPr>
          <a:xfrm>
            <a:off x="640080" y="3004377"/>
            <a:ext cx="10058400" cy="4572000"/>
          </a:xfrm>
        </p:spPr>
        <p:txBody>
          <a:bodyPr/>
          <a:lstStyle/>
          <a:p>
            <a:r>
              <a:rPr lang="en-US" dirty="0" smtClean="0">
                <a:solidFill>
                  <a:schemeClr val="bg1"/>
                </a:solidFill>
              </a:rPr>
              <a:t>Identify 3-5 historical markers in APTA history that directly influence your work today.</a:t>
            </a:r>
          </a:p>
          <a:p>
            <a:pPr marL="0" indent="0">
              <a:buNone/>
            </a:pPr>
            <a:endParaRPr lang="en-US" dirty="0" smtClean="0">
              <a:solidFill>
                <a:schemeClr val="bg1"/>
              </a:solidFill>
            </a:endParaRPr>
          </a:p>
          <a:p>
            <a:r>
              <a:rPr lang="en-US" dirty="0" smtClean="0">
                <a:solidFill>
                  <a:schemeClr val="bg1"/>
                </a:solidFill>
              </a:rPr>
              <a:t>How have these markers influenced you in your career?</a:t>
            </a:r>
            <a:endParaRPr lang="en-US" dirty="0">
              <a:solidFill>
                <a:schemeClr val="bg1"/>
              </a:solidFill>
            </a:endParaRPr>
          </a:p>
        </p:txBody>
      </p:sp>
    </p:spTree>
    <p:extLst>
      <p:ext uri="{BB962C8B-B14F-4D97-AF65-F5344CB8AC3E}">
        <p14:creationId xmlns:p14="http://schemas.microsoft.com/office/powerpoint/2010/main" val="2271143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4837E-4C69-4A67-9C9A-48695E5A093D}"/>
              </a:ext>
            </a:extLst>
          </p:cNvPr>
          <p:cNvSpPr>
            <a:spLocks noGrp="1"/>
          </p:cNvSpPr>
          <p:nvPr>
            <p:ph type="title"/>
          </p:nvPr>
        </p:nvSpPr>
        <p:spPr/>
        <p:txBody>
          <a:bodyPr>
            <a:normAutofit/>
          </a:bodyPr>
          <a:lstStyle/>
          <a:p>
            <a:r>
              <a:rPr lang="en-US" dirty="0" smtClean="0"/>
              <a:t>Our Second Century…</a:t>
            </a:r>
            <a:endParaRPr lang="en-US" dirty="0"/>
          </a:p>
        </p:txBody>
      </p:sp>
    </p:spTree>
    <p:extLst>
      <p:ext uri="{BB962C8B-B14F-4D97-AF65-F5344CB8AC3E}">
        <p14:creationId xmlns:p14="http://schemas.microsoft.com/office/powerpoint/2010/main" val="1373301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 New Century Dawns</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562287" y="1184274"/>
            <a:ext cx="4846320" cy="4389756"/>
          </a:xfrm>
        </p:spPr>
        <p:txBody>
          <a:bodyPr/>
          <a:lstStyle/>
          <a:p>
            <a:pPr marL="0" indent="0">
              <a:buNone/>
            </a:pPr>
            <a:r>
              <a:rPr lang="en-US" b="1" dirty="0"/>
              <a:t>Jan. 15, 2021: </a:t>
            </a:r>
            <a:r>
              <a:rPr lang="en-US" dirty="0"/>
              <a:t>On the 100th anniversary of our founding, we kicked off our centennial with two special events:</a:t>
            </a:r>
          </a:p>
          <a:p>
            <a:pPr marL="0" indent="0">
              <a:buNone/>
            </a:pPr>
            <a:endParaRPr lang="en-US" dirty="0"/>
          </a:p>
          <a:p>
            <a:r>
              <a:rPr lang="en-US" dirty="0"/>
              <a:t>Ribbon Cutting</a:t>
            </a:r>
          </a:p>
          <a:p>
            <a:r>
              <a:rPr lang="en-US" dirty="0"/>
              <a:t>Founders’ Day Celebration</a:t>
            </a:r>
          </a:p>
        </p:txBody>
      </p:sp>
      <p:pic>
        <p:nvPicPr>
          <p:cNvPr id="5" name="Picture Placeholder 4">
            <a:extLst>
              <a:ext uri="{FF2B5EF4-FFF2-40B4-BE49-F238E27FC236}">
                <a16:creationId xmlns:a16="http://schemas.microsoft.com/office/drawing/2014/main" id="{5B36DBA6-7412-44F0-A251-F30742AAB965}"/>
              </a:ext>
            </a:extLst>
          </p:cNvPr>
          <p:cNvPicPr>
            <a:picLocks noGrp="1" noChangeAspect="1"/>
          </p:cNvPicPr>
          <p:nvPr>
            <p:ph type="pic" sz="quarter" idx="11"/>
          </p:nvPr>
        </p:nvPicPr>
        <p:blipFill rotWithShape="1">
          <a:blip r:embed="rId3"/>
          <a:srcRect l="7456" r="9741" b="3"/>
          <a:stretch/>
        </p:blipFill>
        <p:spPr>
          <a:xfrm rot="10800000">
            <a:off x="5783150" y="2558032"/>
            <a:ext cx="4193187" cy="3797903"/>
          </a:xfrm>
          <a:noFill/>
        </p:spPr>
      </p:pic>
      <p:pic>
        <p:nvPicPr>
          <p:cNvPr id="6" name="Content Placeholder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7814605" y="212365"/>
            <a:ext cx="4025703" cy="2112979"/>
          </a:xfrm>
          <a:prstGeom prst="rect">
            <a:avLst/>
          </a:prstGeom>
        </p:spPr>
      </p:pic>
      <p:pic>
        <p:nvPicPr>
          <p:cNvPr id="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32256" y="4196664"/>
            <a:ext cx="3064605" cy="204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091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APTA Centennial Center</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640080" y="1736724"/>
            <a:ext cx="6027420" cy="4389756"/>
          </a:xfrm>
        </p:spPr>
        <p:txBody>
          <a:bodyPr>
            <a:normAutofit/>
          </a:bodyPr>
          <a:lstStyle/>
          <a:p>
            <a:pPr marL="0" indent="0">
              <a:buNone/>
            </a:pPr>
            <a:r>
              <a:rPr lang="en-US" b="1" i="1" dirty="0"/>
              <a:t>“APTA Centennial Center embodies our profession’s values.”</a:t>
            </a:r>
            <a:endParaRPr lang="en-US" dirty="0"/>
          </a:p>
          <a:p>
            <a:r>
              <a:rPr lang="en-US" dirty="0"/>
              <a:t>Stairways encourage </a:t>
            </a:r>
            <a:r>
              <a:rPr lang="en-US" dirty="0" smtClean="0"/>
              <a:t>movement</a:t>
            </a:r>
            <a:endParaRPr lang="en-US" dirty="0"/>
          </a:p>
          <a:p>
            <a:r>
              <a:rPr lang="en-US" dirty="0"/>
              <a:t>Collaboration space for </a:t>
            </a:r>
            <a:r>
              <a:rPr lang="en-US" dirty="0" smtClean="0"/>
              <a:t>teamwork</a:t>
            </a:r>
            <a:endParaRPr lang="en-US" dirty="0"/>
          </a:p>
          <a:p>
            <a:r>
              <a:rPr lang="en-US" dirty="0"/>
              <a:t>Abundant natural </a:t>
            </a:r>
            <a:r>
              <a:rPr lang="en-US" dirty="0" smtClean="0"/>
              <a:t>light</a:t>
            </a:r>
            <a:endParaRPr lang="en-US" dirty="0"/>
          </a:p>
          <a:p>
            <a:r>
              <a:rPr lang="en-US" dirty="0"/>
              <a:t>Access to recreational </a:t>
            </a:r>
            <a:r>
              <a:rPr lang="en-US" dirty="0" smtClean="0"/>
              <a:t>trails</a:t>
            </a:r>
            <a:endParaRPr lang="en-US" dirty="0"/>
          </a:p>
          <a:p>
            <a:r>
              <a:rPr lang="en-US" dirty="0"/>
              <a:t>Special bike entrance and </a:t>
            </a:r>
            <a:r>
              <a:rPr lang="en-US" dirty="0" smtClean="0"/>
              <a:t>storage</a:t>
            </a:r>
            <a:endParaRPr lang="en-US" dirty="0"/>
          </a:p>
          <a:p>
            <a:r>
              <a:rPr lang="en-US" dirty="0"/>
              <a:t>Access to Metro (coming in 2022</a:t>
            </a:r>
            <a:r>
              <a:rPr lang="en-US" dirty="0" smtClean="0"/>
              <a:t>)</a:t>
            </a:r>
            <a:endParaRPr lang="en-US" dirty="0"/>
          </a:p>
          <a:p>
            <a:r>
              <a:rPr lang="en-US" dirty="0"/>
              <a:t>First D.C. area building to earn </a:t>
            </a:r>
            <a:r>
              <a:rPr lang="en-US" dirty="0" err="1"/>
              <a:t>FitWel’s</a:t>
            </a:r>
            <a:r>
              <a:rPr lang="en-US" dirty="0"/>
              <a:t> highest </a:t>
            </a:r>
            <a:r>
              <a:rPr lang="en-US" dirty="0" smtClean="0"/>
              <a:t>ranking</a:t>
            </a:r>
            <a:endParaRPr lang="en-US" dirty="0"/>
          </a:p>
          <a:p>
            <a:endParaRPr lang="en-US" dirty="0"/>
          </a:p>
        </p:txBody>
      </p:sp>
      <p:pic>
        <p:nvPicPr>
          <p:cNvPr id="5" name="Picture Placeholder 4">
            <a:extLst>
              <a:ext uri="{FF2B5EF4-FFF2-40B4-BE49-F238E27FC236}">
                <a16:creationId xmlns:a16="http://schemas.microsoft.com/office/drawing/2014/main" id="{5B36DBA6-7412-44F0-A251-F30742AAB965}"/>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rot="5400000">
            <a:off x="6439058" y="1142842"/>
            <a:ext cx="4846638" cy="4389755"/>
          </a:xfrm>
          <a:prstGeom prst="rect">
            <a:avLst/>
          </a:prstGeom>
          <a:ln>
            <a:noFill/>
          </a:ln>
          <a:effectLst/>
        </p:spPr>
      </p:pic>
    </p:spTree>
    <p:extLst>
      <p:ext uri="{BB962C8B-B14F-4D97-AF65-F5344CB8AC3E}">
        <p14:creationId xmlns:p14="http://schemas.microsoft.com/office/powerpoint/2010/main" val="38088402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E4AC-A80C-4E79-8480-CEAE7BE3440E}"/>
              </a:ext>
            </a:extLst>
          </p:cNvPr>
          <p:cNvSpPr>
            <a:spLocks noGrp="1"/>
          </p:cNvSpPr>
          <p:nvPr>
            <p:ph type="title"/>
          </p:nvPr>
        </p:nvSpPr>
        <p:spPr/>
        <p:txBody>
          <a:bodyPr/>
          <a:lstStyle/>
          <a:p>
            <a:r>
              <a:rPr lang="en-US" dirty="0"/>
              <a:t>Watch the Ribbon Cutting to See Building Highlights</a:t>
            </a:r>
          </a:p>
        </p:txBody>
      </p:sp>
      <p:pic>
        <p:nvPicPr>
          <p:cNvPr id="5" name="Content Placeholder 4" descr="A room with chairs and a projector screen&#10;&#10;Description automatically generated with low confidence">
            <a:extLst>
              <a:ext uri="{FF2B5EF4-FFF2-40B4-BE49-F238E27FC236}">
                <a16:creationId xmlns:a16="http://schemas.microsoft.com/office/drawing/2014/main" id="{21A7F928-8B47-4145-95D4-2E97C3F612A4}"/>
              </a:ext>
            </a:extLst>
          </p:cNvPr>
          <p:cNvPicPr>
            <a:picLocks noGrp="1" noChangeAspect="1"/>
          </p:cNvPicPr>
          <p:nvPr>
            <p:ph idx="1"/>
          </p:nvPr>
        </p:nvPicPr>
        <p:blipFill>
          <a:blip r:embed="rId2"/>
          <a:stretch>
            <a:fillRect/>
          </a:stretch>
        </p:blipFill>
        <p:spPr>
          <a:xfrm>
            <a:off x="1183005" y="1116704"/>
            <a:ext cx="8972549" cy="4340170"/>
          </a:xfrm>
          <a:prstGeom prst="rect">
            <a:avLst/>
          </a:prstGeom>
          <a:ln>
            <a:noFill/>
          </a:ln>
          <a:effectLst/>
        </p:spPr>
      </p:pic>
      <p:sp>
        <p:nvSpPr>
          <p:cNvPr id="6" name="TextBox 5">
            <a:extLst>
              <a:ext uri="{FF2B5EF4-FFF2-40B4-BE49-F238E27FC236}">
                <a16:creationId xmlns:a16="http://schemas.microsoft.com/office/drawing/2014/main" id="{77222983-4EAA-4FDD-AF9E-9B592EEB06DD}"/>
              </a:ext>
            </a:extLst>
          </p:cNvPr>
          <p:cNvSpPr txBox="1"/>
          <p:nvPr/>
        </p:nvSpPr>
        <p:spPr>
          <a:xfrm>
            <a:off x="1183005" y="5657849"/>
            <a:ext cx="8972549" cy="646331"/>
          </a:xfrm>
          <a:prstGeom prst="rect">
            <a:avLst/>
          </a:prstGeom>
          <a:noFill/>
        </p:spPr>
        <p:txBody>
          <a:bodyPr wrap="square" rtlCol="0">
            <a:spAutoFit/>
          </a:bodyPr>
          <a:lstStyle/>
          <a:p>
            <a:r>
              <a:rPr lang="en-US" dirty="0"/>
              <a:t>Video: APTA Centennial Center overview: </a:t>
            </a:r>
            <a:r>
              <a:rPr lang="en-US" dirty="0">
                <a:hlinkClick r:id="rId3"/>
              </a:rPr>
              <a:t>https://youtu.be/u09PGal02Cc</a:t>
            </a:r>
            <a:r>
              <a:rPr lang="en-US" dirty="0"/>
              <a:t> (2:26).</a:t>
            </a:r>
            <a:br>
              <a:rPr lang="en-US" dirty="0"/>
            </a:br>
            <a:r>
              <a:rPr lang="en-US" dirty="0"/>
              <a:t>Search “Ribbon Cutting” at apta.org to see the full Jan. 15 event.</a:t>
            </a:r>
          </a:p>
        </p:txBody>
      </p:sp>
    </p:spTree>
    <p:extLst>
      <p:ext uri="{BB962C8B-B14F-4D97-AF65-F5344CB8AC3E}">
        <p14:creationId xmlns:p14="http://schemas.microsoft.com/office/powerpoint/2010/main" val="2824988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E4AC-A80C-4E79-8480-CEAE7BE3440E}"/>
              </a:ext>
            </a:extLst>
          </p:cNvPr>
          <p:cNvSpPr>
            <a:spLocks noGrp="1"/>
          </p:cNvSpPr>
          <p:nvPr>
            <p:ph type="title"/>
          </p:nvPr>
        </p:nvSpPr>
        <p:spPr/>
        <p:txBody>
          <a:bodyPr/>
          <a:lstStyle/>
          <a:p>
            <a:r>
              <a:rPr lang="en-US" dirty="0"/>
              <a:t>Watch the APTA Founders’ Day Celebration at apta.org</a:t>
            </a:r>
          </a:p>
        </p:txBody>
      </p:sp>
      <p:sp>
        <p:nvSpPr>
          <p:cNvPr id="6" name="TextBox 5">
            <a:extLst>
              <a:ext uri="{FF2B5EF4-FFF2-40B4-BE49-F238E27FC236}">
                <a16:creationId xmlns:a16="http://schemas.microsoft.com/office/drawing/2014/main" id="{77222983-4EAA-4FDD-AF9E-9B592EEB06DD}"/>
              </a:ext>
            </a:extLst>
          </p:cNvPr>
          <p:cNvSpPr txBox="1"/>
          <p:nvPr/>
        </p:nvSpPr>
        <p:spPr>
          <a:xfrm>
            <a:off x="1725931" y="5747046"/>
            <a:ext cx="8972549" cy="369332"/>
          </a:xfrm>
          <a:prstGeom prst="rect">
            <a:avLst/>
          </a:prstGeom>
          <a:noFill/>
        </p:spPr>
        <p:txBody>
          <a:bodyPr wrap="square" rtlCol="0">
            <a:spAutoFit/>
          </a:bodyPr>
          <a:lstStyle/>
          <a:p>
            <a:r>
              <a:rPr lang="en-US" dirty="0"/>
              <a:t>Search “Founders’ Day Celebration” at apta.org to see the full Jan. 15 event.</a:t>
            </a:r>
          </a:p>
        </p:txBody>
      </p:sp>
      <p:pic>
        <p:nvPicPr>
          <p:cNvPr id="7" name="Picture Placeholder 4">
            <a:extLst>
              <a:ext uri="{FF2B5EF4-FFF2-40B4-BE49-F238E27FC236}">
                <a16:creationId xmlns:a16="http://schemas.microsoft.com/office/drawing/2014/main" id="{C9EA6624-BA4C-404E-BE8D-83A57BBB468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441836" y="1133311"/>
            <a:ext cx="8454887" cy="4438816"/>
          </a:xfrm>
          <a:prstGeom prst="rect">
            <a:avLst/>
          </a:prstGeom>
        </p:spPr>
      </p:pic>
    </p:spTree>
    <p:extLst>
      <p:ext uri="{BB962C8B-B14F-4D97-AF65-F5344CB8AC3E}">
        <p14:creationId xmlns:p14="http://schemas.microsoft.com/office/powerpoint/2010/main" val="3506136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APTA Founders’ Day Celebration</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640080" y="1736724"/>
            <a:ext cx="6027420" cy="4389756"/>
          </a:xfrm>
        </p:spPr>
        <p:txBody>
          <a:bodyPr/>
          <a:lstStyle/>
          <a:p>
            <a:pPr marL="0" indent="0">
              <a:buNone/>
            </a:pPr>
            <a:r>
              <a:rPr lang="en-US" b="1" i="1" dirty="0"/>
              <a:t>“Tonight is about community.”</a:t>
            </a:r>
          </a:p>
          <a:p>
            <a:pPr marL="0" indent="0">
              <a:buNone/>
            </a:pPr>
            <a:endParaRPr lang="en-US" dirty="0"/>
          </a:p>
          <a:p>
            <a:r>
              <a:rPr lang="en-US" dirty="0"/>
              <a:t>Live interviews with President Sharon Dunn, CEO Justin Moore, Centennial Scholars, and more.</a:t>
            </a:r>
          </a:p>
          <a:p>
            <a:r>
              <a:rPr lang="en-US" dirty="0"/>
              <a:t>65 video tributes from our components!</a:t>
            </a:r>
          </a:p>
          <a:p>
            <a:r>
              <a:rPr lang="en-US" dirty="0"/>
              <a:t>Historical milestones from our first 100 years.</a:t>
            </a:r>
          </a:p>
          <a:p>
            <a:endParaRPr lang="en-US" dirty="0"/>
          </a:p>
        </p:txBody>
      </p:sp>
      <p:pic>
        <p:nvPicPr>
          <p:cNvPr id="5" name="Picture Placeholder 4">
            <a:extLst>
              <a:ext uri="{FF2B5EF4-FFF2-40B4-BE49-F238E27FC236}">
                <a16:creationId xmlns:a16="http://schemas.microsoft.com/office/drawing/2014/main" id="{5B36DBA6-7412-44F0-A251-F30742AAB965}"/>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6667500" y="1234122"/>
            <a:ext cx="4846638" cy="4389755"/>
          </a:xfrm>
          <a:prstGeom prst="rect">
            <a:avLst/>
          </a:prstGeom>
          <a:ln>
            <a:noFill/>
          </a:ln>
          <a:effectLst/>
        </p:spPr>
      </p:pic>
    </p:spTree>
    <p:extLst>
      <p:ext uri="{BB962C8B-B14F-4D97-AF65-F5344CB8AC3E}">
        <p14:creationId xmlns:p14="http://schemas.microsoft.com/office/powerpoint/2010/main" val="1947924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APTA Founders’ Day Celebration</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472211" y="1042661"/>
            <a:ext cx="6027420" cy="4389756"/>
          </a:xfrm>
        </p:spPr>
        <p:txBody>
          <a:bodyPr/>
          <a:lstStyle/>
          <a:p>
            <a:r>
              <a:rPr lang="en-US" dirty="0" smtClean="0"/>
              <a:t>Launched </a:t>
            </a:r>
            <a:r>
              <a:rPr lang="en-US" dirty="0"/>
              <a:t>the APTA Mosaic</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6937" y="3568095"/>
            <a:ext cx="3441031" cy="2389605"/>
          </a:xfrm>
          <a:prstGeom prst="rect">
            <a:avLst/>
          </a:prstGeom>
        </p:spPr>
      </p:pic>
      <p:pic>
        <p:nvPicPr>
          <p:cNvPr id="9" name="Picture 8"/>
          <p:cNvPicPr>
            <a:picLocks noChangeAspect="1"/>
          </p:cNvPicPr>
          <p:nvPr/>
        </p:nvPicPr>
        <p:blipFill rotWithShape="1">
          <a:blip r:embed="rId4"/>
          <a:srcRect l="20919"/>
          <a:stretch/>
        </p:blipFill>
        <p:spPr>
          <a:xfrm>
            <a:off x="317102" y="1977017"/>
            <a:ext cx="6648042" cy="3810172"/>
          </a:xfrm>
          <a:prstGeom prst="rect">
            <a:avLst/>
          </a:prstGeom>
        </p:spPr>
      </p:pic>
      <p:pic>
        <p:nvPicPr>
          <p:cNvPr id="2" name="Picture 1"/>
          <p:cNvPicPr>
            <a:picLocks noChangeAspect="1"/>
          </p:cNvPicPr>
          <p:nvPr/>
        </p:nvPicPr>
        <p:blipFill>
          <a:blip r:embed="rId5"/>
          <a:stretch>
            <a:fillRect/>
          </a:stretch>
        </p:blipFill>
        <p:spPr>
          <a:xfrm>
            <a:off x="7211678" y="457200"/>
            <a:ext cx="2113022" cy="3039635"/>
          </a:xfrm>
          <a:prstGeom prst="rect">
            <a:avLst/>
          </a:prstGeom>
        </p:spPr>
      </p:pic>
      <p:pic>
        <p:nvPicPr>
          <p:cNvPr id="5" name="Picture 4"/>
          <p:cNvPicPr>
            <a:picLocks noChangeAspect="1"/>
          </p:cNvPicPr>
          <p:nvPr/>
        </p:nvPicPr>
        <p:blipFill>
          <a:blip r:embed="rId6"/>
          <a:stretch>
            <a:fillRect/>
          </a:stretch>
        </p:blipFill>
        <p:spPr>
          <a:xfrm>
            <a:off x="9817768" y="457200"/>
            <a:ext cx="2065750" cy="3011829"/>
          </a:xfrm>
          <a:prstGeom prst="rect">
            <a:avLst/>
          </a:prstGeom>
        </p:spPr>
      </p:pic>
    </p:spTree>
    <p:extLst>
      <p:ext uri="{BB962C8B-B14F-4D97-AF65-F5344CB8AC3E}">
        <p14:creationId xmlns:p14="http://schemas.microsoft.com/office/powerpoint/2010/main" val="38697172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1399520" cy="914400"/>
          </a:xfrm>
        </p:spPr>
        <p:txBody>
          <a:bodyPr anchor="t">
            <a:normAutofit/>
          </a:bodyPr>
          <a:lstStyle/>
          <a:p>
            <a:r>
              <a:rPr lang="en-US" dirty="0"/>
              <a:t>Virtual APTA Combined Sections Meeting</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640079" y="1736724"/>
            <a:ext cx="5875021" cy="4389756"/>
          </a:xfrm>
        </p:spPr>
        <p:txBody>
          <a:bodyPr/>
          <a:lstStyle/>
          <a:p>
            <a:pPr marL="0" indent="0">
              <a:buNone/>
            </a:pPr>
            <a:r>
              <a:rPr lang="en-US" b="1" dirty="0"/>
              <a:t>Record 15,000+ registrants!</a:t>
            </a:r>
          </a:p>
          <a:p>
            <a:endParaRPr lang="en-US" dirty="0"/>
          </a:p>
          <a:p>
            <a:pPr marL="0" indent="0">
              <a:buNone/>
            </a:pPr>
            <a:r>
              <a:rPr lang="en-US" dirty="0"/>
              <a:t>APTA CSM overview:</a:t>
            </a:r>
          </a:p>
          <a:p>
            <a:r>
              <a:rPr lang="en-US" dirty="0"/>
              <a:t>Live programming throughout February.</a:t>
            </a:r>
          </a:p>
          <a:p>
            <a:r>
              <a:rPr lang="en-US" dirty="0"/>
              <a:t>Registrants got an all-access pass to content thru March.</a:t>
            </a:r>
          </a:p>
          <a:p>
            <a:r>
              <a:rPr lang="en-US" dirty="0"/>
              <a:t>Digital posters with audio descriptions by presenters.</a:t>
            </a:r>
          </a:p>
          <a:p>
            <a:r>
              <a:rPr lang="en-US" dirty="0"/>
              <a:t>Up to 2.0 CEUs (20 contact hours).</a:t>
            </a:r>
          </a:p>
        </p:txBody>
      </p:sp>
      <p:pic>
        <p:nvPicPr>
          <p:cNvPr id="5" name="Picture Placeholder 4">
            <a:extLst>
              <a:ext uri="{FF2B5EF4-FFF2-40B4-BE49-F238E27FC236}">
                <a16:creationId xmlns:a16="http://schemas.microsoft.com/office/drawing/2014/main" id="{5B36DBA6-7412-44F0-A251-F30742AAB965}"/>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6705283" y="1473678"/>
            <a:ext cx="4846638" cy="4389755"/>
          </a:xfrm>
          <a:noFill/>
          <a:ln>
            <a:solidFill>
              <a:schemeClr val="bg1">
                <a:lumMod val="65000"/>
              </a:schemeClr>
            </a:solidFill>
          </a:ln>
        </p:spPr>
      </p:pic>
    </p:spTree>
    <p:extLst>
      <p:ext uri="{BB962C8B-B14F-4D97-AF65-F5344CB8AC3E}">
        <p14:creationId xmlns:p14="http://schemas.microsoft.com/office/powerpoint/2010/main" val="16477274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E4AC-A80C-4E79-8480-CEAE7BE3440E}"/>
              </a:ext>
            </a:extLst>
          </p:cNvPr>
          <p:cNvSpPr>
            <a:spLocks noGrp="1"/>
          </p:cNvSpPr>
          <p:nvPr>
            <p:ph type="title"/>
          </p:nvPr>
        </p:nvSpPr>
        <p:spPr>
          <a:xfrm>
            <a:off x="640079" y="457200"/>
            <a:ext cx="11409046" cy="914400"/>
          </a:xfrm>
        </p:spPr>
        <p:txBody>
          <a:bodyPr/>
          <a:lstStyle/>
          <a:p>
            <a:r>
              <a:rPr lang="en-US" dirty="0"/>
              <a:t>Our New Public Service Announcement Launched in February!</a:t>
            </a:r>
          </a:p>
        </p:txBody>
      </p:sp>
      <p:sp>
        <p:nvSpPr>
          <p:cNvPr id="6" name="TextBox 5">
            <a:extLst>
              <a:ext uri="{FF2B5EF4-FFF2-40B4-BE49-F238E27FC236}">
                <a16:creationId xmlns:a16="http://schemas.microsoft.com/office/drawing/2014/main" id="{77222983-4EAA-4FDD-AF9E-9B592EEB06DD}"/>
              </a:ext>
            </a:extLst>
          </p:cNvPr>
          <p:cNvSpPr txBox="1"/>
          <p:nvPr/>
        </p:nvSpPr>
        <p:spPr>
          <a:xfrm>
            <a:off x="1609725" y="5636294"/>
            <a:ext cx="8972549" cy="646331"/>
          </a:xfrm>
          <a:prstGeom prst="rect">
            <a:avLst/>
          </a:prstGeom>
          <a:noFill/>
        </p:spPr>
        <p:txBody>
          <a:bodyPr wrap="square" rtlCol="0">
            <a:spAutoFit/>
          </a:bodyPr>
          <a:lstStyle/>
          <a:p>
            <a:r>
              <a:rPr lang="en-US" dirty="0"/>
              <a:t>Our two previous PSAs generated $9 million+ in donated airtime on TV and radio.</a:t>
            </a:r>
            <a:br>
              <a:rPr lang="en-US" dirty="0"/>
            </a:br>
            <a:r>
              <a:rPr lang="en-US" b="1" dirty="0">
                <a:hlinkClick r:id="rId3"/>
              </a:rPr>
              <a:t>PTs: Go to ChoosePT.com and ensure your Find a PT profile is updated</a:t>
            </a:r>
            <a:r>
              <a:rPr lang="en-US" b="1" dirty="0">
                <a:hlinkClick r:id="rId3"/>
              </a:rPr>
              <a:t>. </a:t>
            </a:r>
            <a:endParaRPr lang="en-US" b="1" dirty="0"/>
          </a:p>
        </p:txBody>
      </p:sp>
      <p:pic>
        <p:nvPicPr>
          <p:cNvPr id="10" name="Content Placeholder 9" descr="A collage of two people&#10;&#10;Description automatically generated with low confidence">
            <a:extLst>
              <a:ext uri="{FF2B5EF4-FFF2-40B4-BE49-F238E27FC236}">
                <a16:creationId xmlns:a16="http://schemas.microsoft.com/office/drawing/2014/main" id="{45DBC02A-4796-4275-A922-A8DD8EF09E8E}"/>
              </a:ext>
            </a:extLst>
          </p:cNvPr>
          <p:cNvPicPr>
            <a:picLocks noGrp="1" noChangeAspect="1"/>
          </p:cNvPicPr>
          <p:nvPr>
            <p:ph idx="1"/>
          </p:nvPr>
        </p:nvPicPr>
        <p:blipFill>
          <a:blip r:embed="rId4"/>
          <a:stretch>
            <a:fillRect/>
          </a:stretch>
        </p:blipFill>
        <p:spPr>
          <a:xfrm>
            <a:off x="1300451" y="972015"/>
            <a:ext cx="9444789" cy="4572000"/>
          </a:xfrm>
        </p:spPr>
      </p:pic>
    </p:spTree>
    <p:extLst>
      <p:ext uri="{BB962C8B-B14F-4D97-AF65-F5344CB8AC3E}">
        <p14:creationId xmlns:p14="http://schemas.microsoft.com/office/powerpoint/2010/main" val="23852542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4837E-4C69-4A67-9C9A-48695E5A093D}"/>
              </a:ext>
            </a:extLst>
          </p:cNvPr>
          <p:cNvSpPr>
            <a:spLocks noGrp="1"/>
          </p:cNvSpPr>
          <p:nvPr>
            <p:ph type="title"/>
          </p:nvPr>
        </p:nvSpPr>
        <p:spPr/>
        <p:txBody>
          <a:bodyPr>
            <a:normAutofit/>
          </a:bodyPr>
          <a:lstStyle/>
          <a:p>
            <a:r>
              <a:rPr lang="en-US" dirty="0"/>
              <a:t>Together to Celebrate APTA’s Centennial …</a:t>
            </a:r>
          </a:p>
        </p:txBody>
      </p:sp>
    </p:spTree>
    <p:extLst>
      <p:ext uri="{BB962C8B-B14F-4D97-AF65-F5344CB8AC3E}">
        <p14:creationId xmlns:p14="http://schemas.microsoft.com/office/powerpoint/2010/main" val="42737207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E120D37D-9EB0-436A-B6C1-8975E90E637E" descr="E120D37D-9EB0-436A-B6C1-8975E90E637E"/>
          <p:cNvPicPr>
            <a:picLocks noChangeAspect="1" noChangeArrowheads="1"/>
          </p:cNvPicPr>
          <p:nvPr/>
        </p:nvPicPr>
        <p:blipFill rotWithShape="1">
          <a:blip r:embed="rId3">
            <a:extLst>
              <a:ext uri="{28A0092B-C50C-407E-A947-70E740481C1C}">
                <a14:useLocalDpi xmlns:a14="http://schemas.microsoft.com/office/drawing/2010/main" val="0"/>
              </a:ext>
            </a:extLst>
          </a:blip>
          <a:srcRect l="-280" t="8857" r="280" b="29488"/>
          <a:stretch/>
        </p:blipFill>
        <p:spPr bwMode="auto">
          <a:xfrm>
            <a:off x="8288172" y="369604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C5A6BA29-EE80-4CC4-A0FF-3EA8303DAF1E" descr="C5A6BA29-EE80-4CC4-A0FF-3EA8303DAF1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1910" y="1129201"/>
            <a:ext cx="1813092" cy="24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471B38CE-8F4C-48BE-8FCC-9FFC23A3B50D" descr="471B38CE-8F4C-48BE-8FCC-9FFC23A3B50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052" y="176270"/>
            <a:ext cx="2289709" cy="3052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D09BD713-218A-412D-A44F-EE566A7E590E" descr="D09BD713-218A-412D-A44F-EE566A7E590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198" y="4117770"/>
            <a:ext cx="1693047" cy="2257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8F95C53B-B6E1-44A5-B828-B11762896EBC" descr="8F95C53B-B6E1-44A5-B828-B11762896EBC"/>
          <p:cNvPicPr>
            <a:picLocks noChangeAspect="1" noChangeArrowheads="1"/>
          </p:cNvPicPr>
          <p:nvPr/>
        </p:nvPicPr>
        <p:blipFill rotWithShape="1">
          <a:blip r:embed="rId7">
            <a:extLst>
              <a:ext uri="{28A0092B-C50C-407E-A947-70E740481C1C}">
                <a14:useLocalDpi xmlns:a14="http://schemas.microsoft.com/office/drawing/2010/main" val="0"/>
              </a:ext>
            </a:extLst>
          </a:blip>
          <a:srcRect r="18956"/>
          <a:stretch/>
        </p:blipFill>
        <p:spPr bwMode="auto">
          <a:xfrm rot="5400000">
            <a:off x="7039105" y="1207506"/>
            <a:ext cx="2100015" cy="194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1A09E826-4B5C-417D-93D0-70B87FA1953D" descr="1A09E826-4B5C-417D-93D0-70B87FA1953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0238" y="-216693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1A09E826-4B5C-417D-93D0-70B87FA1953D" descr="1A09E826-4B5C-417D-93D0-70B87FA1953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2198936" y="4269507"/>
            <a:ext cx="2406468" cy="180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450084AE-9C52-4B98-A718-1605E1565C95" descr="450084AE-9C52-4B98-A718-1605E1565C95"/>
          <p:cNvPicPr>
            <a:picLocks noChangeAspect="1" noChangeArrowheads="1"/>
          </p:cNvPicPr>
          <p:nvPr/>
        </p:nvPicPr>
        <p:blipFill rotWithShape="1">
          <a:blip r:embed="rId9">
            <a:extLst>
              <a:ext uri="{28A0092B-C50C-407E-A947-70E740481C1C}">
                <a14:useLocalDpi xmlns:a14="http://schemas.microsoft.com/office/drawing/2010/main" val="0"/>
              </a:ext>
            </a:extLst>
          </a:blip>
          <a:srcRect l="10116" r="14842" b="5071"/>
          <a:stretch/>
        </p:blipFill>
        <p:spPr bwMode="auto">
          <a:xfrm rot="5400000">
            <a:off x="9454526" y="4260210"/>
            <a:ext cx="2522151" cy="23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E120D37D-9EB0-436A-B6C1-8975E90E637E" descr="E120D37D-9EB0-436A-B6C1-8975E90E637E"/>
          <p:cNvPicPr>
            <a:picLocks noChangeAspect="1" noChangeArrowheads="1"/>
          </p:cNvPicPr>
          <p:nvPr/>
        </p:nvPicPr>
        <p:blipFill rotWithShape="1">
          <a:blip r:embed="rId3">
            <a:extLst>
              <a:ext uri="{28A0092B-C50C-407E-A947-70E740481C1C}">
                <a14:useLocalDpi xmlns:a14="http://schemas.microsoft.com/office/drawing/2010/main" val="0"/>
              </a:ext>
            </a:extLst>
          </a:blip>
          <a:srcRect l="1345" t="4492" r="-1345" b="18564"/>
          <a:stretch/>
        </p:blipFill>
        <p:spPr bwMode="auto">
          <a:xfrm>
            <a:off x="5779013" y="4350959"/>
            <a:ext cx="2983548" cy="221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758F5680-8568-46DF-935F-E4685ABD13AC" descr="758F5680-8568-46DF-935F-E4685ABD13AC"/>
          <p:cNvPicPr>
            <a:picLocks noChangeAspect="1" noChangeArrowheads="1"/>
          </p:cNvPicPr>
          <p:nvPr/>
        </p:nvPicPr>
        <p:blipFill rotWithShape="1">
          <a:blip r:embed="rId10">
            <a:extLst>
              <a:ext uri="{28A0092B-C50C-407E-A947-70E740481C1C}">
                <a14:useLocalDpi xmlns:a14="http://schemas.microsoft.com/office/drawing/2010/main" val="0"/>
              </a:ext>
            </a:extLst>
          </a:blip>
          <a:srcRect l="24115" t="26346" r="35629" b="32628"/>
          <a:stretch/>
        </p:blipFill>
        <p:spPr bwMode="auto">
          <a:xfrm>
            <a:off x="4572398" y="2731477"/>
            <a:ext cx="2517616" cy="144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s://attachments.office.net/owa/susanappling%40apta.org/service.svc/s/GetAttachmentThumbnail?id=AAMkADI0ZmM1YjAwLWMyN2YtNGI3OC04ODkxLWMzODdiNDZiNWNmZQBGAAAAAABUMrhQe9rDSrbOJk3IzAIOBwBjZlFSllyjQ6SrvR9ufsD%2BAAAAAAEJAACmczB%2FqkKdQp1Cg8JOvZzIAASxhEY4AAABEgAQAIJt7S7T2GtDmOgmDcpwYa8%3D&amp;thumbnailType=2&amp;token=eyJhbGciOiJSUzI1NiIsImtpZCI6IjMwODE3OUNFNUY0QjUyRTc4QjJEQjg5NjZCQUY0RUNDMzcyN0FFRUUiLCJ0eXAiOiJKV1QiLCJ4NXQiOiJNSUY1emw5TFV1ZUxMYmlXYTY5T3pEY25ydTQifQ.eyJvcmlnaW4iOiJodHRwczovL291dGxvb2sub2ZmaWNlLmNvbSIsInVjIjoiNmFjZWQyMjRmMjVjNDIwMjlkNThkOWFhNWY0Y2JjYmMiLCJ2ZXIiOiJFeGNoYW5nZS5DYWxsYmFjay5WMSIsImFwcGN0eHNlbmRlciI6Ik93YURvd25sb2FkQGI1ZTc5OWZiLWM0YjUtNDFkZi04ZTAxLTc4ZTZkZDBiNjdhZiIsImlzc3JpbmciOiJXVyIsImFwcGN0eCI6IntcIm1zZXhjaHByb3RcIjpcIm93YVwiLFwicHVpZFwiOlwiMTE1MzgzNjI5NjU1NDg0NTExNFwiLFwic2NvcGVcIjpcIk93YURvd25sb2FkXCIsXCJvaWRcIjpcIjIyNjdiNjE0LTNiMjQtNDRhYS04MmU3LTM0YTFkNDMzMDg0N1wiLFwicHJpbWFyeXNpZFwiOlwiUy0xLTUtMjEtMjk0NjA0MjA1OS0yNDkyOTY2MDAwLTMxNjY5OTE0MjAtNjAyNjk0MFwifSIsIm5iZiI6MTYzMzE3MDc2NiwiZXhwIjoxNjMzMTcxMzY2LCJpc3MiOiIwMDAwMDAwMi0wMDAwLTBmZjEtY2UwMC0wMDAwMDAwMDAwMDBAYjVlNzk5ZmItYzRiNS00MWRmLThlMDEtNzhlNmRkMGI2N2FmIiwiYXVkIjoiMDAwMDAwMDItMDAwMC0wZmYxLWNlMDAtMDAwMDAwMDAwMDAwL2F0dGFjaG1lbnRzLm9mZmljZS5uZXRAYjVlNzk5ZmItYzRiNS00MWRmLThlMDEtNzhlNmRkMGI2N2FmIiwiaGFwcCI6Im93YSJ9.dGt0Syr45XbM4rd9899SEnfb8DSWppw6Qr7WcStpqXmz51zgFEg0e4VsJ4FzBw_0ImAq7eBTgSIUxIxaTpTyqlR-Z4325noB0liBgDME3GIE-qTeIOL--Rmt2OUldJzvV3VRVhUsMDtizyJNkMGY7MikiT8vm6S1G3TU2ow-HI9_rittuudF9gN9yOQhc3oRkQycHS507RaPCA2i1MM6RsosujBQl0MbLKkElk_AD7nofAZI9y7OHhFwqDZ3BBriHODL3MID4EFG8qjqRAdAIGYsXeYXUwx8Bahi1e_exr2QjhbdYZK41CllQkeeMxVP92jKnVarBgtZoQxIiVtDQA&amp;X-OWA-CANARY=C-lQtMWD1kia4XKx3tsHK-AubvqPhdkYCdDWDfM-VC2oBtL-gCr_vCgcmP9MHdDsXJxMhBKffUQ.&amp;owa=outlook.office.com&amp;scriptVer=20210927003.07&amp;animation=true"/>
          <p:cNvPicPr>
            <a:picLocks noChangeAspect="1" noChangeArrowheads="1"/>
          </p:cNvPicPr>
          <p:nvPr/>
        </p:nvPicPr>
        <p:blipFill rotWithShape="1">
          <a:blip r:embed="rId11">
            <a:extLst>
              <a:ext uri="{28A0092B-C50C-407E-A947-70E740481C1C}">
                <a14:useLocalDpi xmlns:a14="http://schemas.microsoft.com/office/drawing/2010/main" val="0"/>
              </a:ext>
            </a:extLst>
          </a:blip>
          <a:srcRect l="1553" t="6058" r="-1553" b="6565"/>
          <a:stretch/>
        </p:blipFill>
        <p:spPr bwMode="auto">
          <a:xfrm>
            <a:off x="9349053" y="843832"/>
            <a:ext cx="2563012" cy="298598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73167" y="185664"/>
            <a:ext cx="7282189" cy="584775"/>
          </a:xfrm>
          <a:prstGeom prst="rect">
            <a:avLst/>
          </a:prstGeom>
        </p:spPr>
        <p:txBody>
          <a:bodyPr wrap="square">
            <a:spAutoFit/>
          </a:bodyPr>
          <a:lstStyle/>
          <a:p>
            <a:r>
              <a:rPr lang="en-US" sz="3200" dirty="0">
                <a:solidFill>
                  <a:srgbClr val="179DB8"/>
                </a:solidFill>
                <a:latin typeface="Arial" panose="020B0604020202020204" pitchFamily="34" charset="0"/>
                <a:cs typeface="Arial" panose="020B0604020202020204" pitchFamily="34" charset="0"/>
              </a:rPr>
              <a:t>APTA Centennial Center Open House</a:t>
            </a:r>
          </a:p>
        </p:txBody>
      </p:sp>
    </p:spTree>
    <p:extLst>
      <p:ext uri="{BB962C8B-B14F-4D97-AF65-F5344CB8AC3E}">
        <p14:creationId xmlns:p14="http://schemas.microsoft.com/office/powerpoint/2010/main" val="20722279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907DE2-18B5-B048-8290-9DE831699639}"/>
              </a:ext>
            </a:extLst>
          </p:cNvPr>
          <p:cNvPicPr>
            <a:picLocks noChangeAspect="1"/>
          </p:cNvPicPr>
          <p:nvPr/>
        </p:nvPicPr>
        <p:blipFill rotWithShape="1">
          <a:blip r:embed="rId3">
            <a:extLst>
              <a:ext uri="{28A0092B-C50C-407E-A947-70E740481C1C}">
                <a14:useLocalDpi xmlns:a14="http://schemas.microsoft.com/office/drawing/2010/main" val="0"/>
              </a:ext>
            </a:extLst>
          </a:blip>
          <a:srcRect b="87397"/>
          <a:stretch/>
        </p:blipFill>
        <p:spPr>
          <a:xfrm>
            <a:off x="7518" y="4228"/>
            <a:ext cx="12176967" cy="863280"/>
          </a:xfrm>
          <a:prstGeom prst="rect">
            <a:avLst/>
          </a:prstGeom>
        </p:spPr>
      </p:pic>
      <p:pic>
        <p:nvPicPr>
          <p:cNvPr id="9" name="D3A3F7B8-F9D8-4E0C-9315-0DF5418D1529" descr="D3A3F7B8-F9D8-4E0C-9315-0DF5418D1529"/>
          <p:cNvPicPr>
            <a:picLocks noChangeAspect="1" noChangeArrowheads="1"/>
          </p:cNvPicPr>
          <p:nvPr/>
        </p:nvPicPr>
        <p:blipFill rotWithShape="1">
          <a:blip r:embed="rId4">
            <a:extLst>
              <a:ext uri="{28A0092B-C50C-407E-A947-70E740481C1C}">
                <a14:useLocalDpi xmlns:a14="http://schemas.microsoft.com/office/drawing/2010/main" val="0"/>
              </a:ext>
            </a:extLst>
          </a:blip>
          <a:srcRect t="2845" b="53308"/>
          <a:stretch/>
        </p:blipFill>
        <p:spPr bwMode="auto">
          <a:xfrm>
            <a:off x="7949131" y="4747634"/>
            <a:ext cx="4037711" cy="177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353" y="996637"/>
            <a:ext cx="3604377" cy="2703283"/>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6581" y="996637"/>
            <a:ext cx="2488281" cy="3317708"/>
          </a:xfrm>
          <a:prstGeom prst="rect">
            <a:avLst/>
          </a:prstGeom>
        </p:spPr>
      </p:pic>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t="16601" b="4085"/>
          <a:stretch/>
        </p:blipFill>
        <p:spPr>
          <a:xfrm>
            <a:off x="375463" y="4076794"/>
            <a:ext cx="4423611" cy="2631386"/>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60945" y="4076794"/>
            <a:ext cx="2748154" cy="2061116"/>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04941" y="1332172"/>
            <a:ext cx="2827899" cy="2120924"/>
          </a:xfrm>
          <a:prstGeom prst="rect">
            <a:avLst/>
          </a:prstGeom>
        </p:spPr>
      </p:pic>
    </p:spTree>
    <p:extLst>
      <p:ext uri="{BB962C8B-B14F-4D97-AF65-F5344CB8AC3E}">
        <p14:creationId xmlns:p14="http://schemas.microsoft.com/office/powerpoint/2010/main" val="5299241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B470-C947-443E-8816-3230D06AFC94}"/>
              </a:ext>
            </a:extLst>
          </p:cNvPr>
          <p:cNvSpPr>
            <a:spLocks noGrp="1"/>
          </p:cNvSpPr>
          <p:nvPr>
            <p:ph type="title"/>
          </p:nvPr>
        </p:nvSpPr>
        <p:spPr>
          <a:xfrm>
            <a:off x="1285090" y="230557"/>
            <a:ext cx="9621820" cy="415498"/>
          </a:xfrm>
        </p:spPr>
        <p:txBody>
          <a:bodyPr/>
          <a:lstStyle/>
          <a:p>
            <a:r>
              <a:rPr lang="en-US" dirty="0"/>
              <a:t>2021 APTA House of </a:t>
            </a:r>
            <a:r>
              <a:rPr lang="en-US" dirty="0" smtClean="0"/>
              <a:t>Delegates: September 11-12</a:t>
            </a:r>
            <a:endParaRPr lang="en-US" dirty="0"/>
          </a:p>
        </p:txBody>
      </p:sp>
      <p:pic>
        <p:nvPicPr>
          <p:cNvPr id="4" name="Picture 3" descr="A picture containing person, ceiling, indoor, people&#10;&#10;Description automatically generated">
            <a:extLst>
              <a:ext uri="{FF2B5EF4-FFF2-40B4-BE49-F238E27FC236}">
                <a16:creationId xmlns:a16="http://schemas.microsoft.com/office/drawing/2014/main" id="{44C2A8A9-786B-4711-BCB8-585D5BFD2581}"/>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t="23364" b="-49"/>
          <a:stretch/>
        </p:blipFill>
        <p:spPr>
          <a:xfrm>
            <a:off x="5228758" y="2154994"/>
            <a:ext cx="2810493" cy="1805055"/>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4B4A11E4-7CBE-4D66-BB52-723387679D26}"/>
              </a:ext>
            </a:extLst>
          </p:cNvPr>
          <p:cNvSpPr txBox="1"/>
          <p:nvPr/>
        </p:nvSpPr>
        <p:spPr>
          <a:xfrm>
            <a:off x="402085" y="1617730"/>
            <a:ext cx="4646993" cy="4247317"/>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mj-lt"/>
                <a:ea typeface="Calibri" panose="020F0502020204030204" pitchFamily="34" charset="0"/>
                <a:cs typeface="Times New Roman" panose="02020603050405020304" pitchFamily="18" charset="0"/>
              </a:rPr>
              <a:t>C</a:t>
            </a:r>
            <a:r>
              <a:rPr lang="en-US" dirty="0">
                <a:effectLst/>
                <a:latin typeface="+mj-lt"/>
                <a:ea typeface="Calibri" panose="020F0502020204030204" pitchFamily="34" charset="0"/>
                <a:cs typeface="Times New Roman" panose="02020603050405020304" pitchFamily="18" charset="0"/>
              </a:rPr>
              <a:t>ommitment to anti-racism, adding inclusion among our core values.</a:t>
            </a:r>
            <a:br>
              <a:rPr lang="en-US" dirty="0">
                <a:effectLst/>
                <a:latin typeface="+mj-lt"/>
                <a:ea typeface="Calibri" panose="020F0502020204030204" pitchFamily="34" charset="0"/>
                <a:cs typeface="Times New Roman" panose="02020603050405020304" pitchFamily="18" charset="0"/>
              </a:rPr>
            </a:br>
            <a:endParaRPr lang="en-US" dirty="0">
              <a:effectLst/>
              <a:latin typeface="+mj-lt"/>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dirty="0">
                <a:latin typeface="+mj-lt"/>
                <a:ea typeface="Calibri" panose="020F0502020204030204" pitchFamily="34" charset="0"/>
                <a:cs typeface="Times New Roman" panose="02020603050405020304" pitchFamily="18" charset="0"/>
              </a:rPr>
              <a:t>C</a:t>
            </a:r>
            <a:r>
              <a:rPr lang="en-US" dirty="0">
                <a:effectLst/>
                <a:latin typeface="+mj-lt"/>
                <a:ea typeface="Calibri" panose="020F0502020204030204" pitchFamily="34" charset="0"/>
                <a:cs typeface="Times New Roman" panose="02020603050405020304" pitchFamily="18" charset="0"/>
              </a:rPr>
              <a:t>ommitment to making a positive impact through our national conferences and events.</a:t>
            </a:r>
            <a:br>
              <a:rPr lang="en-US" dirty="0">
                <a:effectLst/>
                <a:latin typeface="+mj-lt"/>
                <a:ea typeface="Calibri" panose="020F0502020204030204" pitchFamily="34" charset="0"/>
                <a:cs typeface="Times New Roman" panose="02020603050405020304" pitchFamily="18" charset="0"/>
              </a:rPr>
            </a:br>
            <a:endParaRPr lang="en-US" dirty="0">
              <a:effectLst/>
              <a:latin typeface="+mj-lt"/>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dirty="0">
                <a:latin typeface="+mj-lt"/>
                <a:ea typeface="Calibri" panose="020F0502020204030204" pitchFamily="34" charset="0"/>
                <a:cs typeface="Times New Roman" panose="02020603050405020304" pitchFamily="18" charset="0"/>
              </a:rPr>
              <a:t>R</a:t>
            </a:r>
            <a:r>
              <a:rPr lang="en-US" dirty="0">
                <a:effectLst/>
                <a:latin typeface="+mj-lt"/>
                <a:ea typeface="Calibri" panose="020F0502020204030204" pitchFamily="34" charset="0"/>
                <a:cs typeface="Times New Roman" panose="02020603050405020304" pitchFamily="18" charset="0"/>
              </a:rPr>
              <a:t>evision of our bylaws to – among other things – give PTAs voting representation within the House. </a:t>
            </a:r>
            <a:br>
              <a:rPr lang="en-US" dirty="0">
                <a:effectLst/>
                <a:latin typeface="+mj-lt"/>
                <a:ea typeface="Calibri" panose="020F0502020204030204" pitchFamily="34" charset="0"/>
                <a:cs typeface="Times New Roman" panose="02020603050405020304" pitchFamily="18" charset="0"/>
              </a:rPr>
            </a:br>
            <a:endParaRPr lang="en-US" dirty="0">
              <a:latin typeface="+mj-lt"/>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dirty="0">
                <a:latin typeface="+mj-lt"/>
                <a:ea typeface="Calibri" panose="020F0502020204030204" pitchFamily="34" charset="0"/>
                <a:cs typeface="Times New Roman" panose="02020603050405020304" pitchFamily="18" charset="0"/>
              </a:rPr>
              <a:t>A</a:t>
            </a:r>
            <a:r>
              <a:rPr lang="en-US" dirty="0">
                <a:effectLst/>
                <a:latin typeface="+mj-lt"/>
                <a:ea typeface="Calibri" panose="020F0502020204030204" pitchFamily="34" charset="0"/>
                <a:cs typeface="Times New Roman" panose="02020603050405020304" pitchFamily="18" charset="0"/>
              </a:rPr>
              <a:t>ddress unethical productivity standards.</a:t>
            </a:r>
            <a:br>
              <a:rPr lang="en-US" dirty="0">
                <a:effectLst/>
                <a:latin typeface="+mj-lt"/>
                <a:ea typeface="Calibri" panose="020F0502020204030204" pitchFamily="34" charset="0"/>
                <a:cs typeface="Times New Roman" panose="02020603050405020304" pitchFamily="18" charset="0"/>
              </a:rPr>
            </a:br>
            <a:endParaRPr lang="en-US" dirty="0">
              <a:effectLst/>
              <a:latin typeface="+mj-lt"/>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dirty="0">
                <a:latin typeface="+mj-lt"/>
                <a:ea typeface="Calibri" panose="020F0502020204030204" pitchFamily="34" charset="0"/>
                <a:cs typeface="Times New Roman" panose="02020603050405020304" pitchFamily="18" charset="0"/>
              </a:rPr>
              <a:t>P</a:t>
            </a:r>
            <a:r>
              <a:rPr lang="en-US" dirty="0">
                <a:effectLst/>
                <a:latin typeface="+mj-lt"/>
                <a:ea typeface="Calibri" panose="020F0502020204030204" pitchFamily="34" charset="0"/>
                <a:cs typeface="Times New Roman" panose="02020603050405020304" pitchFamily="18" charset="0"/>
              </a:rPr>
              <a:t>romote the role of physical therapist services in recovery from COVID-19.</a:t>
            </a:r>
            <a:endParaRPr lang="en-US" dirty="0">
              <a:latin typeface="+mj-lt"/>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8325"/>
          <a:stretch/>
        </p:blipFill>
        <p:spPr>
          <a:xfrm>
            <a:off x="8218932" y="1098979"/>
            <a:ext cx="3830004" cy="2347842"/>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37935"/>
          <a:stretch/>
        </p:blipFill>
        <p:spPr>
          <a:xfrm>
            <a:off x="7807791" y="4194312"/>
            <a:ext cx="4064000" cy="1891748"/>
          </a:xfrm>
          <a:prstGeom prst="rect">
            <a:avLst/>
          </a:prstGeom>
        </p:spPr>
      </p:pic>
    </p:spTree>
    <p:extLst>
      <p:ext uri="{BB962C8B-B14F-4D97-AF65-F5344CB8AC3E}">
        <p14:creationId xmlns:p14="http://schemas.microsoft.com/office/powerpoint/2010/main" val="3087501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B470-C947-443E-8816-3230D06AFC94}"/>
              </a:ext>
            </a:extLst>
          </p:cNvPr>
          <p:cNvSpPr>
            <a:spLocks noGrp="1"/>
          </p:cNvSpPr>
          <p:nvPr>
            <p:ph type="title"/>
          </p:nvPr>
        </p:nvSpPr>
        <p:spPr/>
        <p:txBody>
          <a:bodyPr/>
          <a:lstStyle/>
          <a:p>
            <a:r>
              <a:rPr lang="en-US" dirty="0"/>
              <a:t>APTA Future of Physical Therapy Summit</a:t>
            </a:r>
          </a:p>
        </p:txBody>
      </p:sp>
      <p:pic>
        <p:nvPicPr>
          <p:cNvPr id="8" name="Picture 7" descr="A person standing at a podium&#10;&#10;Description automatically generated with medium confidence">
            <a:extLst>
              <a:ext uri="{FF2B5EF4-FFF2-40B4-BE49-F238E27FC236}">
                <a16:creationId xmlns:a16="http://schemas.microsoft.com/office/drawing/2014/main" id="{73A82BC4-8A0E-4512-A138-5540BA35702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921171" y="3731554"/>
            <a:ext cx="3231794" cy="2200928"/>
          </a:xfrm>
          <a:prstGeom prst="rect">
            <a:avLst/>
          </a:prstGeom>
          <a:ln>
            <a:noFill/>
          </a:ln>
          <a:effectLst>
            <a:outerShdw blurRad="292100" dist="139700" dir="2700000" algn="tl" rotWithShape="0">
              <a:srgbClr val="333333">
                <a:alpha val="65000"/>
              </a:srgbClr>
            </a:outerShdw>
          </a:effectLst>
        </p:spPr>
      </p:pic>
      <p:pic>
        <p:nvPicPr>
          <p:cNvPr id="10" name="Picture 9" descr="Graphical user interface&#10;&#10;Description automatically generated">
            <a:extLst>
              <a:ext uri="{FF2B5EF4-FFF2-40B4-BE49-F238E27FC236}">
                <a16:creationId xmlns:a16="http://schemas.microsoft.com/office/drawing/2014/main" id="{60BC62F3-100E-499A-BC3B-72921E330CC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40080" y="1441780"/>
            <a:ext cx="7027101" cy="4329025"/>
          </a:xfrm>
          <a:prstGeom prst="rect">
            <a:avLst/>
          </a:prstGeom>
          <a:ln>
            <a:noFill/>
          </a:ln>
          <a:effectLst>
            <a:outerShdw blurRad="292100" dist="139700" dir="2700000" algn="tl" rotWithShape="0">
              <a:srgbClr val="333333">
                <a:alpha val="65000"/>
              </a:srgbClr>
            </a:outerShdw>
          </a:effectLst>
        </p:spPr>
      </p:pic>
      <p:pic>
        <p:nvPicPr>
          <p:cNvPr id="6" name="Picture 5" descr="A person holding a microphone&#10;&#10;Description automatically generated with low confidence">
            <a:extLst>
              <a:ext uri="{FF2B5EF4-FFF2-40B4-BE49-F238E27FC236}">
                <a16:creationId xmlns:a16="http://schemas.microsoft.com/office/drawing/2014/main" id="{19446254-9933-485A-8E9D-1D9FD4A017C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921171" y="1050779"/>
            <a:ext cx="3231794" cy="24218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04006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B470-C947-443E-8816-3230D06AFC94}"/>
              </a:ext>
            </a:extLst>
          </p:cNvPr>
          <p:cNvSpPr>
            <a:spLocks noGrp="1"/>
          </p:cNvSpPr>
          <p:nvPr>
            <p:ph type="title"/>
          </p:nvPr>
        </p:nvSpPr>
        <p:spPr>
          <a:xfrm>
            <a:off x="1285090" y="230557"/>
            <a:ext cx="9621820" cy="415498"/>
          </a:xfrm>
        </p:spPr>
        <p:txBody>
          <a:bodyPr/>
          <a:lstStyle/>
          <a:p>
            <a:r>
              <a:rPr lang="en-US" dirty="0"/>
              <a:t>APTA Advocacy </a:t>
            </a:r>
            <a:r>
              <a:rPr lang="en-US" dirty="0" smtClean="0"/>
              <a:t>Day: September 13</a:t>
            </a:r>
            <a:endParaRPr lang="en-US" dirty="0"/>
          </a:p>
        </p:txBody>
      </p:sp>
      <p:pic>
        <p:nvPicPr>
          <p:cNvPr id="11" name="Picture 10" descr="A group of people posing for a photo in front of a white building&#10;&#10;Description automatically generated">
            <a:extLst>
              <a:ext uri="{FF2B5EF4-FFF2-40B4-BE49-F238E27FC236}">
                <a16:creationId xmlns:a16="http://schemas.microsoft.com/office/drawing/2014/main" id="{58512D44-B4ED-4A44-B3B6-34B0BC70DF34}"/>
              </a:ext>
            </a:extLst>
          </p:cNvPr>
          <p:cNvPicPr>
            <a:picLocks noChangeAspect="1"/>
          </p:cNvPicPr>
          <p:nvPr/>
        </p:nvPicPr>
        <p:blipFill>
          <a:blip r:embed="rId3"/>
          <a:stretch>
            <a:fillRect/>
          </a:stretch>
        </p:blipFill>
        <p:spPr>
          <a:xfrm>
            <a:off x="344619" y="1239554"/>
            <a:ext cx="6839996" cy="4559997"/>
          </a:xfrm>
          <a:prstGeom prst="rect">
            <a:avLst/>
          </a:prstGeom>
          <a:ln>
            <a:noFill/>
          </a:ln>
          <a:effectLst>
            <a:outerShdw blurRad="292100" dist="139700" dir="2700000" algn="tl" rotWithShape="0">
              <a:srgbClr val="333333">
                <a:alpha val="65000"/>
              </a:srgbClr>
            </a:outerShdw>
          </a:effectLst>
        </p:spPr>
      </p:pic>
      <p:pic>
        <p:nvPicPr>
          <p:cNvPr id="13" name="Picture 12" descr="A group of people holding signs&#10;&#10;Description automatically generated with medium confidence">
            <a:extLst>
              <a:ext uri="{FF2B5EF4-FFF2-40B4-BE49-F238E27FC236}">
                <a16:creationId xmlns:a16="http://schemas.microsoft.com/office/drawing/2014/main" id="{44CEEE68-BB1A-40A5-82A6-BC1DAC4729F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25116" y="914400"/>
            <a:ext cx="3735368" cy="2490245"/>
          </a:xfrm>
          <a:prstGeom prst="rect">
            <a:avLst/>
          </a:prstGeom>
          <a:ln>
            <a:noFill/>
          </a:ln>
          <a:effectLst>
            <a:outerShdw blurRad="292100" dist="139700" dir="2700000" algn="tl" rotWithShape="0">
              <a:srgbClr val="333333">
                <a:alpha val="65000"/>
              </a:srgbClr>
            </a:outerShdw>
          </a:effectLst>
        </p:spPr>
      </p:pic>
      <p:pic>
        <p:nvPicPr>
          <p:cNvPr id="15" name="Picture 14" descr="A picture containing text, indoor, wall, person&#10;&#10;Description automatically generated">
            <a:extLst>
              <a:ext uri="{FF2B5EF4-FFF2-40B4-BE49-F238E27FC236}">
                <a16:creationId xmlns:a16="http://schemas.microsoft.com/office/drawing/2014/main" id="{5B84A7F8-8830-45C4-BBBA-15DFD20FBCE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25116" y="3541734"/>
            <a:ext cx="3735368" cy="24902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189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10C822-3A49-684C-AA99-1FBC3607351D}"/>
              </a:ext>
            </a:extLst>
          </p:cNvPr>
          <p:cNvPicPr>
            <a:picLocks noChangeAspect="1"/>
          </p:cNvPicPr>
          <p:nvPr/>
        </p:nvPicPr>
        <p:blipFill rotWithShape="1">
          <a:blip r:embed="rId3">
            <a:extLst>
              <a:ext uri="{28A0092B-C50C-407E-A947-70E740481C1C}">
                <a14:useLocalDpi xmlns:a14="http://schemas.microsoft.com/office/drawing/2010/main" val="0"/>
              </a:ext>
            </a:extLst>
          </a:blip>
          <a:srcRect b="85172"/>
          <a:stretch/>
        </p:blipFill>
        <p:spPr>
          <a:xfrm>
            <a:off x="7518" y="4228"/>
            <a:ext cx="12176967" cy="1015680"/>
          </a:xfrm>
          <a:prstGeom prst="rect">
            <a:avLst/>
          </a:prstGeom>
        </p:spPr>
      </p:pic>
      <p:pic>
        <p:nvPicPr>
          <p:cNvPr id="6147" name="B720D085-63A2-415E-8AC3-8988194B28B3" descr="B720D085-63A2-415E-8AC3-8988194B28B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2945" y="4093417"/>
            <a:ext cx="3686111" cy="276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https://attachments.office.net/owa/susanappling%40apta.org/service.svc/s/GetAttachmentThumbnail?id=AAMkADI0ZmM1YjAwLWMyN2YtNGI3OC04ODkxLWMzODdiNDZiNWNmZQBGAAAAAABUMrhQe9rDSrbOJk3IzAIOBwBjZlFSllyjQ6SrvR9ufsD%2BAAAAAAEMAACmczB%2FqkKdQp1Cg8JOvZzIAASxg%2BdlAAABEgAQABDu5vtUa4NEtW39iSAQXGs%3D&amp;thumbnailType=2&amp;token=eyJhbGciOiJSUzI1NiIsImtpZCI6IjMwODE3OUNFNUY0QjUyRTc4QjJEQjg5NjZCQUY0RUNDMzcyN0FFRUUiLCJ0eXAiOiJKV1QiLCJ4NXQiOiJNSUY1emw5TFV1ZUxMYmlXYTY5T3pEY25ydTQifQ.eyJvcmlnaW4iOiJodHRwczovL291dGxvb2sub2ZmaWNlLmNvbSIsInVjIjoiNmFjZWQyMjRmMjVjNDIwMjlkNThkOWFhNWY0Y2JjYmMiLCJ2ZXIiOiJFeGNoYW5nZS5DYWxsYmFjay5WMSIsImFwcGN0eHNlbmRlciI6Ik93YURvd25sb2FkQGI1ZTc5OWZiLWM0YjUtNDFkZi04ZTAxLTc4ZTZkZDBiNjdhZiIsImlzc3JpbmciOiJXVyIsImFwcGN0eCI6IntcIm1zZXhjaHByb3RcIjpcIm93YVwiLFwicHVpZFwiOlwiMTE1MzgzNjI5NjU1NDg0NTExNFwiLFwic2NvcGVcIjpcIk93YURvd25sb2FkXCIsXCJvaWRcIjpcIjIyNjdiNjE0LTNiMjQtNDRhYS04MmU3LTM0YTFkNDMzMDg0N1wiLFwicHJpbWFyeXNpZFwiOlwiUy0xLTUtMjEtMjk0NjA0MjA1OS0yNDkyOTY2MDAwLTMxNjY5OTE0MjAtNjAyNjk0MFwifSIsIm5iZiI6MTYzMzE3MTk0MSwiZXhwIjoxNjMzMTcyNTQxLCJpc3MiOiIwMDAwMDAwMi0wMDAwLTBmZjEtY2UwMC0wMDAwMDAwMDAwMDBAYjVlNzk5ZmItYzRiNS00MWRmLThlMDEtNzhlNmRkMGI2N2FmIiwiYXVkIjoiMDAwMDAwMDItMDAwMC0wZmYxLWNlMDAtMDAwMDAwMDAwMDAwL2F0dGFjaG1lbnRzLm9mZmljZS5uZXRAYjVlNzk5ZmItYzRiNS00MWRmLThlMDEtNzhlNmRkMGI2N2FmIiwiaGFwcCI6Im93YSJ9.j5StUV5scbQuac-4zFMK7CiS3dASSPYImaaGvnyITppg0mCqK96wISXHYkG_6puAZ3AtSmp8xj_sJu3ElO7sem8-NTR5exX8y4cGSBrHyIvYS_HVvrO174AqBn-Ieu65qcfSKg3RMGt2oBS4rQhQ1GCE5W3rjokDSa-F7vXdFhFizgIysjq6ACFWPd0cUzCWAFwExEptY0mqcu2xeu8hNMVSiT6jvOUUM-3ibQ-cllXSLh-I0L1GPScei6M7jip_HclcNFMi1TiZYchKgAyvOjWBznq-3QrSVIh6t4ptmE_Wc4hu1JBZ3d2yJ3cwElXercsXzkl7zpF5rfWoYOnk_w&amp;X-OWA-CANARY=qw0w8qe2n0CB5Fjgw7l0qwD7KbaShdkYtlzSlZy1AeBCYNFqZ2jMyKnW8aaAr2ZwoRZZ1oOfvj4.&amp;owa=outlook.office.com&amp;scriptVer=20210927003.07&amp;animation=tru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4755" y="1030421"/>
            <a:ext cx="3829399" cy="28720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preview"/>
          <p:cNvPicPr>
            <a:picLocks noChangeAspect="1" noChangeArrowheads="1"/>
          </p:cNvPicPr>
          <p:nvPr/>
        </p:nvPicPr>
        <p:blipFill rotWithShape="1">
          <a:blip r:embed="rId6">
            <a:extLst>
              <a:ext uri="{28A0092B-C50C-407E-A947-70E740481C1C}">
                <a14:useLocalDpi xmlns:a14="http://schemas.microsoft.com/office/drawing/2010/main" val="0"/>
              </a:ext>
            </a:extLst>
          </a:blip>
          <a:srcRect b="11141"/>
          <a:stretch/>
        </p:blipFill>
        <p:spPr bwMode="auto">
          <a:xfrm>
            <a:off x="688624" y="1019908"/>
            <a:ext cx="4899024" cy="289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6070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515978-10CB-974C-B4C0-7D88E6203375}"/>
              </a:ext>
            </a:extLst>
          </p:cNvPr>
          <p:cNvPicPr>
            <a:picLocks noChangeAspect="1"/>
          </p:cNvPicPr>
          <p:nvPr/>
        </p:nvPicPr>
        <p:blipFill rotWithShape="1">
          <a:blip r:embed="rId3">
            <a:extLst>
              <a:ext uri="{28A0092B-C50C-407E-A947-70E740481C1C}">
                <a14:useLocalDpi xmlns:a14="http://schemas.microsoft.com/office/drawing/2010/main" val="0"/>
              </a:ext>
            </a:extLst>
          </a:blip>
          <a:srcRect b="83460"/>
          <a:stretch/>
        </p:blipFill>
        <p:spPr>
          <a:xfrm>
            <a:off x="58926" y="144905"/>
            <a:ext cx="12176967" cy="1132910"/>
          </a:xfrm>
          <a:prstGeom prst="rect">
            <a:avLst/>
          </a:prstGeom>
        </p:spPr>
      </p:pic>
      <p:pic>
        <p:nvPicPr>
          <p:cNvPr id="4" name="Picture 3">
            <a:extLst>
              <a:ext uri="{FF2B5EF4-FFF2-40B4-BE49-F238E27FC236}">
                <a16:creationId xmlns:a16="http://schemas.microsoft.com/office/drawing/2014/main" id="{18515978-10CB-974C-B4C0-7D88E6203375}"/>
              </a:ext>
            </a:extLst>
          </p:cNvPr>
          <p:cNvPicPr>
            <a:picLocks noChangeAspect="1"/>
          </p:cNvPicPr>
          <p:nvPr/>
        </p:nvPicPr>
        <p:blipFill rotWithShape="1">
          <a:blip r:embed="rId3">
            <a:extLst>
              <a:ext uri="{28A0092B-C50C-407E-A947-70E740481C1C}">
                <a14:useLocalDpi xmlns:a14="http://schemas.microsoft.com/office/drawing/2010/main" val="0"/>
              </a:ext>
            </a:extLst>
          </a:blip>
          <a:srcRect t="18422"/>
          <a:stretch/>
        </p:blipFill>
        <p:spPr>
          <a:xfrm>
            <a:off x="6452210" y="4112439"/>
            <a:ext cx="5646005" cy="2590799"/>
          </a:xfrm>
          <a:prstGeom prst="rect">
            <a:avLst/>
          </a:prstGeom>
        </p:spPr>
      </p:pic>
      <p:sp>
        <p:nvSpPr>
          <p:cNvPr id="6" name="TextBox 5"/>
          <p:cNvSpPr txBox="1"/>
          <p:nvPr/>
        </p:nvSpPr>
        <p:spPr>
          <a:xfrm>
            <a:off x="858423" y="1261740"/>
            <a:ext cx="4345058" cy="3908762"/>
          </a:xfrm>
          <a:prstGeom prst="rect">
            <a:avLst/>
          </a:prstGeom>
          <a:noFill/>
        </p:spPr>
        <p:txBody>
          <a:bodyPr wrap="square" rtlCol="0">
            <a:spAutoFit/>
          </a:bodyPr>
          <a:lstStyle/>
          <a:p>
            <a:r>
              <a:rPr lang="en-US" sz="3200" dirty="0">
                <a:solidFill>
                  <a:srgbClr val="179DB8"/>
                </a:solidFill>
              </a:rPr>
              <a:t>100 Days of Service </a:t>
            </a:r>
          </a:p>
          <a:p>
            <a:pPr marL="285750" indent="-285750">
              <a:buFont typeface="Arial" panose="020B0604020202020204" pitchFamily="34" charset="0"/>
              <a:buChar char="•"/>
            </a:pPr>
            <a:r>
              <a:rPr lang="en-US" dirty="0">
                <a:solidFill>
                  <a:srgbClr val="179DB8"/>
                </a:solidFill>
              </a:rPr>
              <a:t>STARTS September 22, </a:t>
            </a:r>
            <a:r>
              <a:rPr lang="en-US" dirty="0" smtClean="0">
                <a:solidFill>
                  <a:srgbClr val="179DB8"/>
                </a:solidFill>
              </a:rPr>
              <a:t>2021</a:t>
            </a:r>
          </a:p>
          <a:p>
            <a:endParaRPr lang="en-US" dirty="0" smtClean="0">
              <a:solidFill>
                <a:srgbClr val="179DB8"/>
              </a:solidFill>
            </a:endParaRPr>
          </a:p>
          <a:p>
            <a:pPr marL="285750" indent="-285750">
              <a:buFont typeface="Arial" panose="020B0604020202020204" pitchFamily="34" charset="0"/>
              <a:buChar char="•"/>
            </a:pPr>
            <a:r>
              <a:rPr lang="en-US" dirty="0" smtClean="0">
                <a:solidFill>
                  <a:srgbClr val="179DB8"/>
                </a:solidFill>
              </a:rPr>
              <a:t>October 9</a:t>
            </a:r>
            <a:r>
              <a:rPr lang="en-US" baseline="30000" dirty="0" smtClean="0">
                <a:solidFill>
                  <a:srgbClr val="179DB8"/>
                </a:solidFill>
              </a:rPr>
              <a:t>th</a:t>
            </a:r>
            <a:r>
              <a:rPr lang="en-US" dirty="0" smtClean="0">
                <a:solidFill>
                  <a:srgbClr val="179DB8"/>
                </a:solidFill>
              </a:rPr>
              <a:t> PT Day of Service</a:t>
            </a:r>
            <a:endParaRPr lang="en-US" dirty="0">
              <a:solidFill>
                <a:srgbClr val="179DB8"/>
              </a:solidFill>
            </a:endParaRPr>
          </a:p>
          <a:p>
            <a:endParaRPr lang="en-US" dirty="0">
              <a:solidFill>
                <a:srgbClr val="179DB8"/>
              </a:solidFill>
            </a:endParaRPr>
          </a:p>
          <a:p>
            <a:pPr marL="285750" indent="-285750">
              <a:buFont typeface="Arial" panose="020B0604020202020204" pitchFamily="34" charset="0"/>
              <a:buChar char="•"/>
            </a:pPr>
            <a:r>
              <a:rPr lang="en-US" dirty="0">
                <a:solidFill>
                  <a:srgbClr val="179DB8"/>
                </a:solidFill>
              </a:rPr>
              <a:t>APTA Partners</a:t>
            </a:r>
          </a:p>
          <a:p>
            <a:pPr marL="742950" lvl="1" indent="-285750">
              <a:buFont typeface="Arial" panose="020B0604020202020204" pitchFamily="34" charset="0"/>
              <a:buChar char="•"/>
            </a:pPr>
            <a:r>
              <a:rPr lang="en-US" dirty="0">
                <a:solidFill>
                  <a:srgbClr val="179DB8"/>
                </a:solidFill>
              </a:rPr>
              <a:t>Special Olympics</a:t>
            </a:r>
          </a:p>
          <a:p>
            <a:pPr marL="742950" lvl="1" indent="-285750">
              <a:buFont typeface="Arial" panose="020B0604020202020204" pitchFamily="34" charset="0"/>
              <a:buChar char="•"/>
            </a:pPr>
            <a:r>
              <a:rPr lang="en-US" dirty="0">
                <a:solidFill>
                  <a:srgbClr val="179DB8"/>
                </a:solidFill>
              </a:rPr>
              <a:t>Go Baby Go</a:t>
            </a:r>
          </a:p>
          <a:p>
            <a:pPr marL="742950" lvl="1" indent="-285750">
              <a:buFont typeface="Arial" panose="020B0604020202020204" pitchFamily="34" charset="0"/>
              <a:buChar char="•"/>
            </a:pPr>
            <a:r>
              <a:rPr lang="en-US" dirty="0">
                <a:solidFill>
                  <a:srgbClr val="179DB8"/>
                </a:solidFill>
              </a:rPr>
              <a:t>Move Together</a:t>
            </a:r>
          </a:p>
          <a:p>
            <a:pPr marL="285750" indent="-285750">
              <a:buFont typeface="Arial" panose="020B0604020202020204" pitchFamily="34" charset="0"/>
              <a:buChar char="•"/>
            </a:pPr>
            <a:endParaRPr lang="en-US" dirty="0">
              <a:solidFill>
                <a:srgbClr val="179DB8"/>
              </a:solidFill>
            </a:endParaRPr>
          </a:p>
          <a:p>
            <a:pPr marL="285750" indent="-285750">
              <a:buFont typeface="Arial" panose="020B0604020202020204" pitchFamily="34" charset="0"/>
              <a:buChar char="•"/>
            </a:pPr>
            <a:r>
              <a:rPr lang="en-US" dirty="0">
                <a:solidFill>
                  <a:srgbClr val="179DB8"/>
                </a:solidFill>
              </a:rPr>
              <a:t>Access resources for service partners at centennial.apta.org/home/serve</a:t>
            </a:r>
          </a:p>
          <a:p>
            <a:endParaRPr lang="en-US" dirty="0"/>
          </a:p>
        </p:txBody>
      </p:sp>
      <p:pic>
        <p:nvPicPr>
          <p:cNvPr id="7170" name="Picture 2" descr="http://centennial.apta.org/wp-content/uploads/2021/07/Logo_Special_Olympics-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7142" y="2039050"/>
            <a:ext cx="3923570" cy="117707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centennial.apta.org/wp-content/uploads/2021/07/MT-logo_2x.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293" y="4906235"/>
            <a:ext cx="3962400" cy="156389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centennial.apta.org/wp-content/uploads/2021/07/go_baby_go_logo_.jpg"/>
          <p:cNvPicPr>
            <a:picLocks noChangeAspect="1" noChangeArrowheads="1"/>
          </p:cNvPicPr>
          <p:nvPr/>
        </p:nvPicPr>
        <p:blipFill rotWithShape="1">
          <a:blip r:embed="rId6">
            <a:extLst>
              <a:ext uri="{28A0092B-C50C-407E-A947-70E740481C1C}">
                <a14:useLocalDpi xmlns:a14="http://schemas.microsoft.com/office/drawing/2010/main" val="0"/>
              </a:ext>
            </a:extLst>
          </a:blip>
          <a:srcRect t="5211"/>
          <a:stretch/>
        </p:blipFill>
        <p:spPr bwMode="auto">
          <a:xfrm>
            <a:off x="8886092" y="937847"/>
            <a:ext cx="3067843" cy="2559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2441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4837E-4C69-4A67-9C9A-48695E5A093D}"/>
              </a:ext>
            </a:extLst>
          </p:cNvPr>
          <p:cNvSpPr>
            <a:spLocks noGrp="1"/>
          </p:cNvSpPr>
          <p:nvPr>
            <p:ph type="title"/>
          </p:nvPr>
        </p:nvSpPr>
        <p:spPr/>
        <p:txBody>
          <a:bodyPr>
            <a:normAutofit/>
          </a:bodyPr>
          <a:lstStyle/>
          <a:p>
            <a:r>
              <a:rPr lang="en-US" dirty="0" smtClean="0">
                <a:solidFill>
                  <a:srgbClr val="179DB8"/>
                </a:solidFill>
              </a:rPr>
              <a:t>Other </a:t>
            </a:r>
            <a:r>
              <a:rPr lang="en-US" dirty="0">
                <a:solidFill>
                  <a:srgbClr val="179DB8"/>
                </a:solidFill>
              </a:rPr>
              <a:t>Centennial Activities Happening Now…</a:t>
            </a:r>
          </a:p>
        </p:txBody>
      </p:sp>
    </p:spTree>
    <p:extLst>
      <p:ext uri="{BB962C8B-B14F-4D97-AF65-F5344CB8AC3E}">
        <p14:creationId xmlns:p14="http://schemas.microsoft.com/office/powerpoint/2010/main" val="9393538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APTA Centennial Edition History Book</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640080" y="1600200"/>
            <a:ext cx="6217920" cy="4434840"/>
          </a:xfrm>
        </p:spPr>
        <p:txBody>
          <a:bodyPr>
            <a:normAutofit/>
          </a:bodyPr>
          <a:lstStyle/>
          <a:p>
            <a:r>
              <a:rPr lang="en-US" sz="2400" dirty="0"/>
              <a:t>Highlights 100 milestones from our association’s first 100 years.</a:t>
            </a:r>
          </a:p>
          <a:p>
            <a:r>
              <a:rPr lang="en-US" sz="2400" dirty="0"/>
              <a:t>Available with other centennial gear at store.apta.org.</a:t>
            </a:r>
          </a:p>
          <a:p>
            <a:r>
              <a:rPr lang="en-US" sz="2400" dirty="0"/>
              <a:t>Net proceeds from centennial sales benefits APTA’s Campaign for Future Generations.</a:t>
            </a:r>
          </a:p>
          <a:p>
            <a:pPr marL="0" indent="0">
              <a:buNone/>
            </a:pPr>
            <a:endParaRPr lang="en-US" sz="2400" dirty="0"/>
          </a:p>
          <a:p>
            <a:endParaRPr lang="en-US" sz="2400" dirty="0"/>
          </a:p>
        </p:txBody>
      </p:sp>
      <p:pic>
        <p:nvPicPr>
          <p:cNvPr id="5" name="Picture Placeholder 4">
            <a:extLst>
              <a:ext uri="{FF2B5EF4-FFF2-40B4-BE49-F238E27FC236}">
                <a16:creationId xmlns:a16="http://schemas.microsoft.com/office/drawing/2014/main" id="{5B36DBA6-7412-44F0-A251-F30742AAB965}"/>
              </a:ext>
            </a:extLst>
          </p:cNvPr>
          <p:cNvPicPr>
            <a:picLocks noGrp="1" noChangeAspect="1"/>
          </p:cNvPicPr>
          <p:nvPr>
            <p:ph sz="half" idx="2"/>
          </p:nvPr>
        </p:nvPicPr>
        <p:blipFill>
          <a:blip r:embed="rId2"/>
          <a:stretch/>
        </p:blipFill>
        <p:spPr>
          <a:xfrm>
            <a:off x="7680178" y="1045428"/>
            <a:ext cx="3417882" cy="4989612"/>
          </a:xfrm>
          <a:prstGeom prst="rect">
            <a:avLst/>
          </a:prstGeom>
          <a:ln>
            <a:noFill/>
          </a:ln>
          <a:effectLst/>
        </p:spPr>
      </p:pic>
    </p:spTree>
    <p:extLst>
      <p:ext uri="{BB962C8B-B14F-4D97-AF65-F5344CB8AC3E}">
        <p14:creationId xmlns:p14="http://schemas.microsoft.com/office/powerpoint/2010/main" val="23154053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APTA Campaign for Future Generations</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640079" y="1463040"/>
            <a:ext cx="5651663" cy="4572000"/>
          </a:xfrm>
        </p:spPr>
        <p:txBody>
          <a:bodyPr>
            <a:normAutofit/>
          </a:bodyPr>
          <a:lstStyle/>
          <a:p>
            <a:r>
              <a:rPr lang="en-US" sz="2400" dirty="0"/>
              <a:t>The campaign raises funds to support diversity, equity, and inclusion in our association and profession.</a:t>
            </a:r>
          </a:p>
          <a:p>
            <a:r>
              <a:rPr lang="en-US" sz="2400" dirty="0"/>
              <a:t>Donations can be made to the PT Fund, Minority Scholarship Fund, or Dimensions of Diversity Fund.</a:t>
            </a:r>
          </a:p>
          <a:p>
            <a:endParaRPr lang="en-US" sz="2400" dirty="0"/>
          </a:p>
          <a:p>
            <a:pPr marL="0" indent="0">
              <a:buNone/>
            </a:pPr>
            <a:r>
              <a:rPr lang="en-US" sz="2400" b="1" dirty="0"/>
              <a:t>Search “Campaign for Future Generations” at apta.org to donate!</a:t>
            </a:r>
          </a:p>
        </p:txBody>
      </p:sp>
      <p:pic>
        <p:nvPicPr>
          <p:cNvPr id="7" name="Picture 6" descr="A group of men smiling&#10;&#10;Description automatically generated with low confidence">
            <a:extLst>
              <a:ext uri="{FF2B5EF4-FFF2-40B4-BE49-F238E27FC236}">
                <a16:creationId xmlns:a16="http://schemas.microsoft.com/office/drawing/2014/main" id="{063F9821-D27E-4DDF-84C0-B8C8EE06FBC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566488" y="1143000"/>
            <a:ext cx="4846320" cy="4572000"/>
          </a:xfrm>
          <a:prstGeom prst="rect">
            <a:avLst/>
          </a:prstGeom>
          <a:ln>
            <a:noFill/>
          </a:ln>
          <a:effectLst/>
        </p:spPr>
      </p:pic>
    </p:spTree>
    <p:extLst>
      <p:ext uri="{BB962C8B-B14F-4D97-AF65-F5344CB8AC3E}">
        <p14:creationId xmlns:p14="http://schemas.microsoft.com/office/powerpoint/2010/main" val="42854782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APTA Centennial Scholars Program</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640079" y="1736724"/>
            <a:ext cx="5875021" cy="4389756"/>
          </a:xfrm>
        </p:spPr>
        <p:txBody>
          <a:bodyPr/>
          <a:lstStyle/>
          <a:p>
            <a:r>
              <a:rPr lang="en-US" dirty="0"/>
              <a:t>100 scholars sponsored by components, councils, and education programs.</a:t>
            </a:r>
          </a:p>
          <a:p>
            <a:r>
              <a:rPr lang="en-US" dirty="0"/>
              <a:t>Scholars are paired with mentors.</a:t>
            </a:r>
          </a:p>
          <a:p>
            <a:r>
              <a:rPr lang="en-US" dirty="0"/>
              <a:t>Scholars complete capstone projects on behalf of their sponsors.</a:t>
            </a:r>
          </a:p>
        </p:txBody>
      </p:sp>
      <p:pic>
        <p:nvPicPr>
          <p:cNvPr id="5" name="Picture Placeholder 4">
            <a:extLst>
              <a:ext uri="{FF2B5EF4-FFF2-40B4-BE49-F238E27FC236}">
                <a16:creationId xmlns:a16="http://schemas.microsoft.com/office/drawing/2014/main" id="{5B36DBA6-7412-44F0-A251-F30742AAB965}"/>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a:ext>
            </a:extLst>
          </a:blip>
          <a:srcRect/>
          <a:stretch/>
        </p:blipFill>
        <p:spPr>
          <a:xfrm>
            <a:off x="6823075" y="1371601"/>
            <a:ext cx="4653703" cy="4215008"/>
          </a:xfrm>
          <a:prstGeom prst="rect">
            <a:avLst/>
          </a:prstGeom>
          <a:ln>
            <a:noFill/>
          </a:ln>
          <a:effectLst/>
        </p:spPr>
      </p:pic>
    </p:spTree>
    <p:extLst>
      <p:ext uri="{BB962C8B-B14F-4D97-AF65-F5344CB8AC3E}">
        <p14:creationId xmlns:p14="http://schemas.microsoft.com/office/powerpoint/2010/main" val="23427276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2BA75-C214-4966-AFE3-5BC09579E4A2}"/>
              </a:ext>
            </a:extLst>
          </p:cNvPr>
          <p:cNvSpPr>
            <a:spLocks noGrp="1"/>
          </p:cNvSpPr>
          <p:nvPr>
            <p:ph type="title"/>
          </p:nvPr>
        </p:nvSpPr>
        <p:spPr>
          <a:xfrm>
            <a:off x="640080" y="457200"/>
            <a:ext cx="10058400" cy="914400"/>
          </a:xfrm>
        </p:spPr>
        <p:txBody>
          <a:bodyPr anchor="t">
            <a:normAutofit/>
          </a:bodyPr>
          <a:lstStyle/>
          <a:p>
            <a:r>
              <a:rPr lang="en-US" dirty="0"/>
              <a:t>APTA Centennial Lecture Series</a:t>
            </a:r>
          </a:p>
        </p:txBody>
      </p:sp>
      <p:sp>
        <p:nvSpPr>
          <p:cNvPr id="10" name="Content Placeholder 2">
            <a:extLst>
              <a:ext uri="{FF2B5EF4-FFF2-40B4-BE49-F238E27FC236}">
                <a16:creationId xmlns:a16="http://schemas.microsoft.com/office/drawing/2014/main" id="{9F4318A4-9541-490B-9662-2E96B9805EB2}"/>
              </a:ext>
            </a:extLst>
          </p:cNvPr>
          <p:cNvSpPr>
            <a:spLocks noGrp="1"/>
          </p:cNvSpPr>
          <p:nvPr>
            <p:ph sz="half" idx="1"/>
          </p:nvPr>
        </p:nvSpPr>
        <p:spPr>
          <a:xfrm>
            <a:off x="640080" y="1429905"/>
            <a:ext cx="6132196" cy="4368165"/>
          </a:xfrm>
        </p:spPr>
        <p:txBody>
          <a:bodyPr>
            <a:normAutofit/>
          </a:bodyPr>
          <a:lstStyle/>
          <a:p>
            <a:pPr marL="0" indent="0">
              <a:buNone/>
            </a:pPr>
            <a:r>
              <a:rPr lang="en-US" dirty="0"/>
              <a:t>Series includes:</a:t>
            </a:r>
          </a:p>
          <a:p>
            <a:r>
              <a:rPr lang="en-US" dirty="0"/>
              <a:t>“Practice Management: Balancing Compliance and Profit” by Lynn </a:t>
            </a:r>
            <a:r>
              <a:rPr lang="en-US" dirty="0" err="1"/>
              <a:t>Steffes</a:t>
            </a:r>
            <a:r>
              <a:rPr lang="en-US" dirty="0"/>
              <a:t>, PT, DPT.</a:t>
            </a:r>
          </a:p>
          <a:p>
            <a:r>
              <a:rPr lang="en-US" dirty="0"/>
              <a:t>“Blood Flow Restriction Rehabilitation: State of the Science” by Johnny Owens, PT, MPT.</a:t>
            </a:r>
          </a:p>
          <a:p>
            <a:r>
              <a:rPr lang="en-US" dirty="0"/>
              <a:t>“Physical Therapist Management of the Bicyclist” by Erik Moen, PT</a:t>
            </a:r>
            <a:br>
              <a:rPr lang="en-US" dirty="0"/>
            </a:br>
            <a:endParaRPr lang="en-US" dirty="0"/>
          </a:p>
          <a:p>
            <a:pPr marL="0" indent="0">
              <a:buNone/>
            </a:pPr>
            <a:r>
              <a:rPr lang="en-US" b="1" dirty="0"/>
              <a:t>Go to centennial.apta.org for the latest schedule.</a:t>
            </a:r>
          </a:p>
          <a:p>
            <a:pPr marL="0" indent="0">
              <a:buNone/>
            </a:pPr>
            <a:endParaRPr lang="en-US" dirty="0"/>
          </a:p>
          <a:p>
            <a:endParaRPr lang="en-US" dirty="0"/>
          </a:p>
          <a:p>
            <a:endParaRPr lang="en-US" dirty="0"/>
          </a:p>
        </p:txBody>
      </p:sp>
      <p:pic>
        <p:nvPicPr>
          <p:cNvPr id="5" name="Picture Placeholder 4" descr="Logo, company name&#10;&#10;Description automatically generated">
            <a:extLst>
              <a:ext uri="{FF2B5EF4-FFF2-40B4-BE49-F238E27FC236}">
                <a16:creationId xmlns:a16="http://schemas.microsoft.com/office/drawing/2014/main" id="{5B36DBA6-7412-44F0-A251-F30742AAB965}"/>
              </a:ext>
            </a:extLst>
          </p:cNvPr>
          <p:cNvPicPr>
            <a:picLocks noGrp="1" noChangeAspect="1"/>
          </p:cNvPicPr>
          <p:nvPr>
            <p:ph type="pic" sz="quarter" idx="11"/>
          </p:nvPr>
        </p:nvPicPr>
        <p:blipFill rotWithShape="1">
          <a:blip r:embed="rId2"/>
          <a:stretch/>
        </p:blipFill>
        <p:spPr>
          <a:xfrm>
            <a:off x="6600423" y="1842135"/>
            <a:ext cx="5126507" cy="2729865"/>
          </a:xfrm>
          <a:noFill/>
        </p:spPr>
      </p:pic>
    </p:spTree>
    <p:extLst>
      <p:ext uri="{BB962C8B-B14F-4D97-AF65-F5344CB8AC3E}">
        <p14:creationId xmlns:p14="http://schemas.microsoft.com/office/powerpoint/2010/main" val="38922463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990E-B4A9-48C1-B15E-4E959D498C80}"/>
              </a:ext>
            </a:extLst>
          </p:cNvPr>
          <p:cNvSpPr>
            <a:spLocks noGrp="1"/>
          </p:cNvSpPr>
          <p:nvPr>
            <p:ph type="title"/>
          </p:nvPr>
        </p:nvSpPr>
        <p:spPr/>
        <p:txBody>
          <a:bodyPr/>
          <a:lstStyle/>
          <a:p>
            <a:r>
              <a:rPr lang="en-US" dirty="0"/>
              <a:t>APTA Centennial Gear</a:t>
            </a:r>
          </a:p>
        </p:txBody>
      </p:sp>
      <p:pic>
        <p:nvPicPr>
          <p:cNvPr id="5" name="Content Placeholder 4" descr="A picture containing text, items&#10;&#10;Description automatically generated">
            <a:extLst>
              <a:ext uri="{FF2B5EF4-FFF2-40B4-BE49-F238E27FC236}">
                <a16:creationId xmlns:a16="http://schemas.microsoft.com/office/drawing/2014/main" id="{D9EAD79B-1870-4C4B-AD82-6E4364F59EEF}"/>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t="29030" b="18959"/>
          <a:stretch/>
        </p:blipFill>
        <p:spPr>
          <a:xfrm>
            <a:off x="264268" y="1371600"/>
            <a:ext cx="11663464" cy="3413342"/>
          </a:xfrm>
        </p:spPr>
      </p:pic>
      <p:sp>
        <p:nvSpPr>
          <p:cNvPr id="6" name="TextBox 5">
            <a:extLst>
              <a:ext uri="{FF2B5EF4-FFF2-40B4-BE49-F238E27FC236}">
                <a16:creationId xmlns:a16="http://schemas.microsoft.com/office/drawing/2014/main" id="{E6BC8883-BB8C-49DB-8950-8B380D6107E4}"/>
              </a:ext>
            </a:extLst>
          </p:cNvPr>
          <p:cNvSpPr txBox="1"/>
          <p:nvPr/>
        </p:nvSpPr>
        <p:spPr>
          <a:xfrm>
            <a:off x="7553195" y="5176122"/>
            <a:ext cx="4221271" cy="523220"/>
          </a:xfrm>
          <a:prstGeom prst="rect">
            <a:avLst/>
          </a:prstGeom>
          <a:noFill/>
        </p:spPr>
        <p:txBody>
          <a:bodyPr wrap="square" rtlCol="0">
            <a:spAutoFit/>
          </a:bodyPr>
          <a:lstStyle/>
          <a:p>
            <a:r>
              <a:rPr lang="en-US" sz="2800" b="1" dirty="0"/>
              <a:t>Visit store.apta.org </a:t>
            </a:r>
          </a:p>
        </p:txBody>
      </p:sp>
    </p:spTree>
    <p:extLst>
      <p:ext uri="{BB962C8B-B14F-4D97-AF65-F5344CB8AC3E}">
        <p14:creationId xmlns:p14="http://schemas.microsoft.com/office/powerpoint/2010/main" val="40515735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Discussion</a:t>
            </a:r>
            <a:endParaRPr lang="en-US" dirty="0"/>
          </a:p>
        </p:txBody>
      </p:sp>
      <p:sp>
        <p:nvSpPr>
          <p:cNvPr id="3" name="Content Placeholder 2"/>
          <p:cNvSpPr>
            <a:spLocks noGrp="1"/>
          </p:cNvSpPr>
          <p:nvPr>
            <p:ph idx="4294967295"/>
          </p:nvPr>
        </p:nvSpPr>
        <p:spPr>
          <a:xfrm>
            <a:off x="640080" y="3004377"/>
            <a:ext cx="10058400" cy="4572000"/>
          </a:xfrm>
        </p:spPr>
        <p:txBody>
          <a:bodyPr/>
          <a:lstStyle/>
          <a:p>
            <a:r>
              <a:rPr lang="en-US" dirty="0" smtClean="0">
                <a:solidFill>
                  <a:schemeClr val="bg1"/>
                </a:solidFill>
              </a:rPr>
              <a:t>How have you participated in events during our centennial year?</a:t>
            </a:r>
          </a:p>
          <a:p>
            <a:pPr marL="0" indent="0">
              <a:buNone/>
            </a:pPr>
            <a:endParaRPr lang="en-US" dirty="0" smtClean="0">
              <a:solidFill>
                <a:schemeClr val="bg1"/>
              </a:solidFill>
            </a:endParaRPr>
          </a:p>
          <a:p>
            <a:r>
              <a:rPr lang="en-US" dirty="0" smtClean="0">
                <a:solidFill>
                  <a:schemeClr val="bg1"/>
                </a:solidFill>
              </a:rPr>
              <a:t>What is your biggest take-away from the centennial year so far?</a:t>
            </a:r>
            <a:endParaRPr lang="en-US" dirty="0">
              <a:solidFill>
                <a:schemeClr val="bg1"/>
              </a:solidFill>
            </a:endParaRPr>
          </a:p>
        </p:txBody>
      </p:sp>
    </p:spTree>
    <p:extLst>
      <p:ext uri="{BB962C8B-B14F-4D97-AF65-F5344CB8AC3E}">
        <p14:creationId xmlns:p14="http://schemas.microsoft.com/office/powerpoint/2010/main" val="7515971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16AA-E62C-4607-BBBF-41A8148822A3}"/>
              </a:ext>
            </a:extLst>
          </p:cNvPr>
          <p:cNvSpPr>
            <a:spLocks noGrp="1"/>
          </p:cNvSpPr>
          <p:nvPr>
            <p:ph type="title"/>
          </p:nvPr>
        </p:nvSpPr>
        <p:spPr/>
        <p:txBody>
          <a:bodyPr/>
          <a:lstStyle/>
          <a:p>
            <a:r>
              <a:rPr lang="en-US" dirty="0">
                <a:solidFill>
                  <a:srgbClr val="179DB8"/>
                </a:solidFill>
              </a:rPr>
              <a:t>Helping You Thrive</a:t>
            </a:r>
          </a:p>
        </p:txBody>
      </p:sp>
    </p:spTree>
    <p:extLst>
      <p:ext uri="{BB962C8B-B14F-4D97-AF65-F5344CB8AC3E}">
        <p14:creationId xmlns:p14="http://schemas.microsoft.com/office/powerpoint/2010/main" val="17308964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EAD1-5FA2-455A-B874-6674869D45B4}"/>
              </a:ext>
            </a:extLst>
          </p:cNvPr>
          <p:cNvSpPr>
            <a:spLocks noGrp="1"/>
          </p:cNvSpPr>
          <p:nvPr>
            <p:ph type="title"/>
          </p:nvPr>
        </p:nvSpPr>
        <p:spPr/>
        <p:txBody>
          <a:bodyPr/>
          <a:lstStyle/>
          <a:p>
            <a:r>
              <a:rPr lang="en-US" dirty="0"/>
              <a:t>APTA 2021 – 2022 Public Policy Priorities </a:t>
            </a:r>
          </a:p>
        </p:txBody>
      </p:sp>
      <p:sp>
        <p:nvSpPr>
          <p:cNvPr id="3" name="Content Placeholder 2">
            <a:extLst>
              <a:ext uri="{FF2B5EF4-FFF2-40B4-BE49-F238E27FC236}">
                <a16:creationId xmlns:a16="http://schemas.microsoft.com/office/drawing/2014/main" id="{2E20B1D2-11B1-4ACA-910C-E0775C4D1597}"/>
              </a:ext>
            </a:extLst>
          </p:cNvPr>
          <p:cNvSpPr>
            <a:spLocks noGrp="1"/>
          </p:cNvSpPr>
          <p:nvPr>
            <p:ph idx="1"/>
          </p:nvPr>
        </p:nvSpPr>
        <p:spPr>
          <a:xfrm>
            <a:off x="640080" y="1463040"/>
            <a:ext cx="6509880" cy="4572000"/>
          </a:xfrm>
        </p:spPr>
        <p:txBody>
          <a:bodyPr>
            <a:normAutofit/>
          </a:bodyPr>
          <a:lstStyle/>
          <a:p>
            <a:pPr marL="0" indent="0">
              <a:buNone/>
            </a:pPr>
            <a:r>
              <a:rPr lang="en-US" sz="2400" dirty="0"/>
              <a:t>Goals of APTA's public policy goals are divided into four broad categories:</a:t>
            </a:r>
            <a:br>
              <a:rPr lang="en-US" sz="2400" dirty="0"/>
            </a:br>
            <a:endParaRPr lang="en-US" sz="2400" dirty="0"/>
          </a:p>
          <a:p>
            <a:r>
              <a:rPr lang="en-US" sz="2400" dirty="0"/>
              <a:t>Patient access and care.</a:t>
            </a:r>
          </a:p>
          <a:p>
            <a:r>
              <a:rPr lang="en-US" sz="2400" dirty="0"/>
              <a:t>Population health and social determinants of health.</a:t>
            </a:r>
          </a:p>
          <a:p>
            <a:r>
              <a:rPr lang="en-US" sz="2400" dirty="0"/>
              <a:t>Value-based care and practice.</a:t>
            </a:r>
          </a:p>
          <a:p>
            <a:r>
              <a:rPr lang="en-US" sz="2400" dirty="0"/>
              <a:t> Research and clinical innovation.</a:t>
            </a:r>
          </a:p>
        </p:txBody>
      </p:sp>
      <p:pic>
        <p:nvPicPr>
          <p:cNvPr id="5" name="Picture 4">
            <a:extLst>
              <a:ext uri="{FF2B5EF4-FFF2-40B4-BE49-F238E27FC236}">
                <a16:creationId xmlns:a16="http://schemas.microsoft.com/office/drawing/2014/main" id="{4CC7A554-3A68-4717-B1F9-EDB03657889A}"/>
              </a:ext>
            </a:extLst>
          </p:cNvPr>
          <p:cNvPicPr>
            <a:picLocks noChangeAspect="1"/>
          </p:cNvPicPr>
          <p:nvPr/>
        </p:nvPicPr>
        <p:blipFill>
          <a:blip r:embed="rId2"/>
          <a:stretch>
            <a:fillRect/>
          </a:stretch>
        </p:blipFill>
        <p:spPr>
          <a:xfrm>
            <a:off x="7374813" y="1195665"/>
            <a:ext cx="3858163" cy="4839375"/>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897090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EAD1-5FA2-455A-B874-6674869D45B4}"/>
              </a:ext>
            </a:extLst>
          </p:cNvPr>
          <p:cNvSpPr>
            <a:spLocks noGrp="1"/>
          </p:cNvSpPr>
          <p:nvPr>
            <p:ph type="title"/>
          </p:nvPr>
        </p:nvSpPr>
        <p:spPr/>
        <p:txBody>
          <a:bodyPr/>
          <a:lstStyle/>
          <a:p>
            <a:r>
              <a:rPr lang="en-US" dirty="0"/>
              <a:t>APTA-Backed Bills Introduced </a:t>
            </a:r>
          </a:p>
        </p:txBody>
      </p:sp>
      <p:sp>
        <p:nvSpPr>
          <p:cNvPr id="3" name="Content Placeholder 2">
            <a:extLst>
              <a:ext uri="{FF2B5EF4-FFF2-40B4-BE49-F238E27FC236}">
                <a16:creationId xmlns:a16="http://schemas.microsoft.com/office/drawing/2014/main" id="{2E20B1D2-11B1-4ACA-910C-E0775C4D1597}"/>
              </a:ext>
            </a:extLst>
          </p:cNvPr>
          <p:cNvSpPr>
            <a:spLocks noGrp="1"/>
          </p:cNvSpPr>
          <p:nvPr>
            <p:ph idx="1"/>
          </p:nvPr>
        </p:nvSpPr>
        <p:spPr>
          <a:xfrm>
            <a:off x="640079" y="1508010"/>
            <a:ext cx="6537335" cy="4572000"/>
          </a:xfrm>
        </p:spPr>
        <p:txBody>
          <a:bodyPr>
            <a:normAutofit fontScale="92500" lnSpcReduction="10000"/>
          </a:bodyPr>
          <a:lstStyle/>
          <a:p>
            <a:pPr marL="0" indent="0">
              <a:buNone/>
            </a:pPr>
            <a:r>
              <a:rPr lang="en-US" sz="2400" b="1" dirty="0"/>
              <a:t>2021 bills include:</a:t>
            </a:r>
          </a:p>
          <a:p>
            <a:r>
              <a:rPr lang="en-US" sz="2400" dirty="0"/>
              <a:t>Physical Therapist Workforce and Patient Access Act (H.R. 3759/S. 2676).</a:t>
            </a:r>
          </a:p>
          <a:p>
            <a:r>
              <a:rPr lang="en-US" sz="2400" dirty="0"/>
              <a:t>Allied Health Workforce Diversity Act </a:t>
            </a:r>
            <a:br>
              <a:rPr lang="en-US" sz="2400" dirty="0"/>
            </a:br>
            <a:r>
              <a:rPr lang="en-US" sz="2400" dirty="0"/>
              <a:t>(H.R. 3320/S.1679)</a:t>
            </a:r>
          </a:p>
          <a:p>
            <a:r>
              <a:rPr lang="en-US" sz="2400" dirty="0"/>
              <a:t>Expanded Telehealth Access Act of 2021 (H.R. 2168) </a:t>
            </a:r>
            <a:br>
              <a:rPr lang="en-US" sz="2400" dirty="0"/>
            </a:br>
            <a:endParaRPr lang="en-US" sz="2400" b="1" dirty="0"/>
          </a:p>
          <a:p>
            <a:pPr marL="0" indent="0">
              <a:buNone/>
            </a:pPr>
            <a:r>
              <a:rPr lang="en-US" sz="2400" b="1" dirty="0" smtClean="0"/>
              <a:t>NEW THIS WEEK:</a:t>
            </a:r>
          </a:p>
          <a:p>
            <a:r>
              <a:rPr lang="en-US" sz="2400" dirty="0"/>
              <a:t>Protecting Student Athletes from Concussions Act </a:t>
            </a:r>
            <a:r>
              <a:rPr lang="en-US" sz="2400" dirty="0" smtClean="0"/>
              <a:t>      (</a:t>
            </a:r>
            <a:r>
              <a:rPr lang="en-US" sz="2400" dirty="0"/>
              <a:t>H.R. 5216</a:t>
            </a:r>
            <a:r>
              <a:rPr lang="en-US" sz="2400" dirty="0" smtClean="0"/>
              <a:t>)</a:t>
            </a:r>
          </a:p>
          <a:p>
            <a:r>
              <a:rPr lang="en-US" sz="2400" dirty="0" smtClean="0"/>
              <a:t>Primary </a:t>
            </a:r>
            <a:r>
              <a:rPr lang="en-US" sz="2400" dirty="0"/>
              <a:t>Health Services Enhancement Act (H.R. 5365</a:t>
            </a:r>
            <a:r>
              <a:rPr lang="en-US" sz="2400" dirty="0" smtClean="0"/>
              <a:t>)</a:t>
            </a:r>
          </a:p>
          <a:p>
            <a:endParaRPr lang="en-US" sz="2400" dirty="0" smtClean="0"/>
          </a:p>
          <a:p>
            <a:r>
              <a:rPr lang="en-US" sz="2400" b="1" dirty="0"/>
              <a:t>Visit APTA’s Legislative Action Center to contact Congress. </a:t>
            </a:r>
          </a:p>
          <a:p>
            <a:endParaRPr lang="en-US" sz="2400" dirty="0" smtClean="0"/>
          </a:p>
          <a:p>
            <a:pPr marL="0" indent="0">
              <a:buNone/>
            </a:pPr>
            <a:endParaRPr lang="en-US" sz="2400"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B6B5CDD8-0133-470D-AFD0-5006E1F0FC91}"/>
              </a:ext>
            </a:extLst>
          </p:cNvPr>
          <p:cNvPicPr>
            <a:picLocks noChangeAspect="1"/>
          </p:cNvPicPr>
          <p:nvPr/>
        </p:nvPicPr>
        <p:blipFill>
          <a:blip r:embed="rId3"/>
          <a:stretch>
            <a:fillRect/>
          </a:stretch>
        </p:blipFill>
        <p:spPr>
          <a:xfrm>
            <a:off x="6928517" y="1341399"/>
            <a:ext cx="4833424" cy="4175201"/>
          </a:xfrm>
          <a:prstGeom prst="rect">
            <a:avLst/>
          </a:prstGeom>
        </p:spPr>
      </p:pic>
    </p:spTree>
    <p:extLst>
      <p:ext uri="{BB962C8B-B14F-4D97-AF65-F5344CB8AC3E}">
        <p14:creationId xmlns:p14="http://schemas.microsoft.com/office/powerpoint/2010/main" val="11541758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EAD1-5FA2-455A-B874-6674869D45B4}"/>
              </a:ext>
            </a:extLst>
          </p:cNvPr>
          <p:cNvSpPr>
            <a:spLocks noGrp="1"/>
          </p:cNvSpPr>
          <p:nvPr>
            <p:ph type="title"/>
          </p:nvPr>
        </p:nvSpPr>
        <p:spPr/>
        <p:txBody>
          <a:bodyPr/>
          <a:lstStyle/>
          <a:p>
            <a:r>
              <a:rPr lang="en-US" dirty="0"/>
              <a:t>APTA Practice Advisory: Vaccine Administration</a:t>
            </a:r>
          </a:p>
        </p:txBody>
      </p:sp>
      <p:sp>
        <p:nvSpPr>
          <p:cNvPr id="3" name="Content Placeholder 2">
            <a:extLst>
              <a:ext uri="{FF2B5EF4-FFF2-40B4-BE49-F238E27FC236}">
                <a16:creationId xmlns:a16="http://schemas.microsoft.com/office/drawing/2014/main" id="{2E20B1D2-11B1-4ACA-910C-E0775C4D1597}"/>
              </a:ext>
            </a:extLst>
          </p:cNvPr>
          <p:cNvSpPr>
            <a:spLocks noGrp="1"/>
          </p:cNvSpPr>
          <p:nvPr>
            <p:ph idx="1"/>
          </p:nvPr>
        </p:nvSpPr>
        <p:spPr>
          <a:xfrm>
            <a:off x="640080" y="1508010"/>
            <a:ext cx="5455920" cy="4572000"/>
          </a:xfrm>
        </p:spPr>
        <p:txBody>
          <a:bodyPr/>
          <a:lstStyle/>
          <a:p>
            <a:pPr marL="0" indent="0">
              <a:buNone/>
            </a:pPr>
            <a:r>
              <a:rPr lang="en-US" sz="2400" dirty="0"/>
              <a:t>Our March practice advisory provided guidance to PTs and PTAs looking to get involved in COVID-19 vaccine administration. </a:t>
            </a:r>
          </a:p>
          <a:p>
            <a:pPr marL="0" indent="0">
              <a:buNone/>
            </a:pPr>
            <a:endParaRPr lang="en-US" dirty="0"/>
          </a:p>
        </p:txBody>
      </p:sp>
      <p:pic>
        <p:nvPicPr>
          <p:cNvPr id="5" name="Picture 4">
            <a:extLst>
              <a:ext uri="{FF2B5EF4-FFF2-40B4-BE49-F238E27FC236}">
                <a16:creationId xmlns:a16="http://schemas.microsoft.com/office/drawing/2014/main" id="{B9791EBE-C422-485A-9934-705640FA35BD}"/>
              </a:ext>
            </a:extLst>
          </p:cNvPr>
          <p:cNvPicPr>
            <a:picLocks noChangeAspect="1"/>
          </p:cNvPicPr>
          <p:nvPr/>
        </p:nvPicPr>
        <p:blipFill>
          <a:blip r:embed="rId2"/>
          <a:srcRect/>
          <a:stretch/>
        </p:blipFill>
        <p:spPr>
          <a:xfrm>
            <a:off x="7318601" y="1250161"/>
            <a:ext cx="3829583" cy="482984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037378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EAD1-5FA2-455A-B874-6674869D45B4}"/>
              </a:ext>
            </a:extLst>
          </p:cNvPr>
          <p:cNvSpPr>
            <a:spLocks noGrp="1"/>
          </p:cNvSpPr>
          <p:nvPr>
            <p:ph type="title"/>
          </p:nvPr>
        </p:nvSpPr>
        <p:spPr/>
        <p:txBody>
          <a:bodyPr/>
          <a:lstStyle/>
          <a:p>
            <a:r>
              <a:rPr lang="en-US" dirty="0"/>
              <a:t>APTA Practice Advisory: Information Blocking </a:t>
            </a:r>
          </a:p>
        </p:txBody>
      </p:sp>
      <p:sp>
        <p:nvSpPr>
          <p:cNvPr id="3" name="Content Placeholder 2">
            <a:extLst>
              <a:ext uri="{FF2B5EF4-FFF2-40B4-BE49-F238E27FC236}">
                <a16:creationId xmlns:a16="http://schemas.microsoft.com/office/drawing/2014/main" id="{2E20B1D2-11B1-4ACA-910C-E0775C4D1597}"/>
              </a:ext>
            </a:extLst>
          </p:cNvPr>
          <p:cNvSpPr>
            <a:spLocks noGrp="1"/>
          </p:cNvSpPr>
          <p:nvPr>
            <p:ph idx="1"/>
          </p:nvPr>
        </p:nvSpPr>
        <p:spPr>
          <a:xfrm>
            <a:off x="640080" y="1508010"/>
            <a:ext cx="5455920" cy="4572000"/>
          </a:xfrm>
        </p:spPr>
        <p:txBody>
          <a:bodyPr/>
          <a:lstStyle/>
          <a:p>
            <a:pPr marL="0" indent="0">
              <a:buNone/>
            </a:pPr>
            <a:r>
              <a:rPr lang="en-US" sz="2400" dirty="0"/>
              <a:t>On April 5, 2021, new regulations took effect to improve the sharing of electronic information with patients and between organizations. </a:t>
            </a:r>
          </a:p>
          <a:p>
            <a:pPr marL="0" indent="0">
              <a:buNone/>
            </a:pPr>
            <a:endParaRPr lang="en-US" dirty="0"/>
          </a:p>
        </p:txBody>
      </p:sp>
      <p:pic>
        <p:nvPicPr>
          <p:cNvPr id="5" name="Picture 4">
            <a:extLst>
              <a:ext uri="{FF2B5EF4-FFF2-40B4-BE49-F238E27FC236}">
                <a16:creationId xmlns:a16="http://schemas.microsoft.com/office/drawing/2014/main" id="{B9791EBE-C422-485A-9934-705640FA35BD}"/>
              </a:ext>
            </a:extLst>
          </p:cNvPr>
          <p:cNvPicPr>
            <a:picLocks noChangeAspect="1"/>
          </p:cNvPicPr>
          <p:nvPr/>
        </p:nvPicPr>
        <p:blipFill>
          <a:blip r:embed="rId2"/>
          <a:stretch>
            <a:fillRect/>
          </a:stretch>
        </p:blipFill>
        <p:spPr>
          <a:xfrm>
            <a:off x="7318601" y="1250161"/>
            <a:ext cx="3829584" cy="4829849"/>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186367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EAD1-5FA2-455A-B874-6674869D45B4}"/>
              </a:ext>
            </a:extLst>
          </p:cNvPr>
          <p:cNvSpPr>
            <a:spLocks noGrp="1"/>
          </p:cNvSpPr>
          <p:nvPr>
            <p:ph type="title"/>
          </p:nvPr>
        </p:nvSpPr>
        <p:spPr>
          <a:xfrm>
            <a:off x="640080" y="457200"/>
            <a:ext cx="10058400" cy="914400"/>
          </a:xfrm>
        </p:spPr>
        <p:txBody>
          <a:bodyPr anchor="t">
            <a:normAutofit/>
          </a:bodyPr>
          <a:lstStyle/>
          <a:p>
            <a:r>
              <a:rPr lang="en-US" dirty="0"/>
              <a:t>Telehealth Certificate Series</a:t>
            </a:r>
          </a:p>
        </p:txBody>
      </p:sp>
      <p:sp>
        <p:nvSpPr>
          <p:cNvPr id="3" name="Content Placeholder 2">
            <a:extLst>
              <a:ext uri="{FF2B5EF4-FFF2-40B4-BE49-F238E27FC236}">
                <a16:creationId xmlns:a16="http://schemas.microsoft.com/office/drawing/2014/main" id="{2E20B1D2-11B1-4ACA-910C-E0775C4D1597}"/>
              </a:ext>
            </a:extLst>
          </p:cNvPr>
          <p:cNvSpPr>
            <a:spLocks noGrp="1"/>
          </p:cNvSpPr>
          <p:nvPr>
            <p:ph sz="half" idx="1"/>
          </p:nvPr>
        </p:nvSpPr>
        <p:spPr>
          <a:xfrm>
            <a:off x="640080" y="1463040"/>
            <a:ext cx="5455920" cy="4572000"/>
          </a:xfrm>
        </p:spPr>
        <p:txBody>
          <a:bodyPr>
            <a:normAutofit/>
          </a:bodyPr>
          <a:lstStyle/>
          <a:p>
            <a:pPr marL="0" indent="0">
              <a:lnSpc>
                <a:spcPct val="90000"/>
              </a:lnSpc>
              <a:buNone/>
            </a:pPr>
            <a:r>
              <a:rPr lang="en-US" sz="2600" dirty="0"/>
              <a:t>APTA has developed a telehealth certificate series to ensure that PTs, PTAs, and students are prepared to provide excellent care via telehealth.</a:t>
            </a:r>
          </a:p>
          <a:p>
            <a:pPr marL="0" indent="0">
              <a:lnSpc>
                <a:spcPct val="90000"/>
              </a:lnSpc>
              <a:buNone/>
            </a:pPr>
            <a:endParaRPr lang="en-US" sz="2600" dirty="0"/>
          </a:p>
          <a:p>
            <a:pPr marL="0" indent="0">
              <a:lnSpc>
                <a:spcPct val="90000"/>
              </a:lnSpc>
              <a:buNone/>
            </a:pPr>
            <a:r>
              <a:rPr lang="en-US" sz="2600" dirty="0"/>
              <a:t>Bulk purchasing options are available!</a:t>
            </a:r>
          </a:p>
          <a:p>
            <a:pPr marL="0" indent="0">
              <a:lnSpc>
                <a:spcPct val="90000"/>
              </a:lnSpc>
              <a:buNone/>
            </a:pPr>
            <a:endParaRPr lang="en-US" sz="2600" dirty="0"/>
          </a:p>
          <a:p>
            <a:pPr marL="0" indent="0">
              <a:lnSpc>
                <a:spcPct val="90000"/>
              </a:lnSpc>
              <a:buNone/>
            </a:pPr>
            <a:r>
              <a:rPr lang="en-US" sz="2600" b="1" dirty="0"/>
              <a:t>Go to the APTA Learning Center for more information.</a:t>
            </a:r>
          </a:p>
          <a:p>
            <a:pPr>
              <a:lnSpc>
                <a:spcPct val="90000"/>
              </a:lnSpc>
            </a:pPr>
            <a:endParaRPr lang="en-US" sz="2600" dirty="0"/>
          </a:p>
          <a:p>
            <a:pPr marL="0" indent="0">
              <a:lnSpc>
                <a:spcPct val="90000"/>
              </a:lnSpc>
              <a:buNone/>
            </a:pPr>
            <a:endParaRPr lang="en-US" sz="2600" dirty="0"/>
          </a:p>
        </p:txBody>
      </p:sp>
      <p:pic>
        <p:nvPicPr>
          <p:cNvPr id="6" name="Picture 5" descr="A person standing in front of a table with a computer on it&#10;&#10;Description automatically generated with medium confidence">
            <a:extLst>
              <a:ext uri="{FF2B5EF4-FFF2-40B4-BE49-F238E27FC236}">
                <a16:creationId xmlns:a16="http://schemas.microsoft.com/office/drawing/2014/main" id="{46849F1F-6314-4C71-8DAC-D72E475E8F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3663" r="25584" b="2"/>
          <a:stretch/>
        </p:blipFill>
        <p:spPr>
          <a:xfrm>
            <a:off x="6505186" y="1143000"/>
            <a:ext cx="4846320" cy="4572000"/>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686800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EAD1-5FA2-455A-B874-6674869D45B4}"/>
              </a:ext>
            </a:extLst>
          </p:cNvPr>
          <p:cNvSpPr>
            <a:spLocks noGrp="1"/>
          </p:cNvSpPr>
          <p:nvPr>
            <p:ph type="title"/>
          </p:nvPr>
        </p:nvSpPr>
        <p:spPr>
          <a:xfrm>
            <a:off x="640080" y="457200"/>
            <a:ext cx="10058400" cy="914400"/>
          </a:xfrm>
        </p:spPr>
        <p:txBody>
          <a:bodyPr anchor="t">
            <a:normAutofit/>
          </a:bodyPr>
          <a:lstStyle/>
          <a:p>
            <a:r>
              <a:rPr lang="en-US" dirty="0"/>
              <a:t>Raising Awareness</a:t>
            </a:r>
          </a:p>
        </p:txBody>
      </p:sp>
      <p:sp>
        <p:nvSpPr>
          <p:cNvPr id="3" name="Content Placeholder 2">
            <a:extLst>
              <a:ext uri="{FF2B5EF4-FFF2-40B4-BE49-F238E27FC236}">
                <a16:creationId xmlns:a16="http://schemas.microsoft.com/office/drawing/2014/main" id="{2E20B1D2-11B1-4ACA-910C-E0775C4D1597}"/>
              </a:ext>
            </a:extLst>
          </p:cNvPr>
          <p:cNvSpPr>
            <a:spLocks noGrp="1"/>
          </p:cNvSpPr>
          <p:nvPr>
            <p:ph sz="half" idx="1"/>
          </p:nvPr>
        </p:nvSpPr>
        <p:spPr>
          <a:xfrm>
            <a:off x="640080" y="1463040"/>
            <a:ext cx="4846320" cy="4572000"/>
          </a:xfrm>
        </p:spPr>
        <p:txBody>
          <a:bodyPr>
            <a:normAutofit/>
          </a:bodyPr>
          <a:lstStyle/>
          <a:p>
            <a:pPr marL="0" indent="0">
              <a:buNone/>
            </a:pPr>
            <a:r>
              <a:rPr lang="en-US" sz="2400" dirty="0"/>
              <a:t>ChoosePT.com is accessed by millions of consumers each year, learning about the benefits of physical therapy.</a:t>
            </a:r>
          </a:p>
          <a:p>
            <a:pPr marL="0" indent="0">
              <a:buNone/>
            </a:pPr>
            <a:r>
              <a:rPr lang="en-US" sz="2400" dirty="0"/>
              <a:t/>
            </a:r>
            <a:br>
              <a:rPr lang="en-US" sz="2400" dirty="0"/>
            </a:br>
            <a:r>
              <a:rPr lang="en-US" sz="2400" dirty="0"/>
              <a:t>Resources include:</a:t>
            </a:r>
          </a:p>
          <a:p>
            <a:r>
              <a:rPr lang="en-US" sz="2400" dirty="0"/>
              <a:t>Find a PT directory.</a:t>
            </a:r>
          </a:p>
          <a:p>
            <a:r>
              <a:rPr lang="en-US" sz="2400" dirty="0"/>
              <a:t>Symptoms and conditions guides.</a:t>
            </a:r>
          </a:p>
          <a:p>
            <a:r>
              <a:rPr lang="en-US" sz="2400" dirty="0"/>
              <a:t>Tips pages.</a:t>
            </a:r>
          </a:p>
          <a:p>
            <a:r>
              <a:rPr lang="en-US" sz="2400" dirty="0"/>
              <a:t>Podcasts and videos.</a:t>
            </a:r>
          </a:p>
          <a:p>
            <a:endParaRPr lang="en-US" sz="2400" dirty="0"/>
          </a:p>
          <a:p>
            <a:pPr marL="0" indent="0">
              <a:buNone/>
            </a:pPr>
            <a:endParaRPr lang="en-US" dirty="0"/>
          </a:p>
        </p:txBody>
      </p:sp>
      <p:pic>
        <p:nvPicPr>
          <p:cNvPr id="5" name="Picture 4">
            <a:extLst>
              <a:ext uri="{FF2B5EF4-FFF2-40B4-BE49-F238E27FC236}">
                <a16:creationId xmlns:a16="http://schemas.microsoft.com/office/drawing/2014/main" id="{69EFB1C2-9F80-4F14-9FA6-1A03EA35F71D}"/>
              </a:ext>
            </a:extLst>
          </p:cNvPr>
          <p:cNvPicPr>
            <a:picLocks noChangeAspect="1"/>
          </p:cNvPicPr>
          <p:nvPr/>
        </p:nvPicPr>
        <p:blipFill>
          <a:blip r:embed="rId2"/>
          <a:stretch>
            <a:fillRect/>
          </a:stretch>
        </p:blipFill>
        <p:spPr>
          <a:xfrm>
            <a:off x="5906415" y="1052184"/>
            <a:ext cx="5416951" cy="46596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11988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EAD1-5FA2-455A-B874-6674869D45B4}"/>
              </a:ext>
            </a:extLst>
          </p:cNvPr>
          <p:cNvSpPr>
            <a:spLocks noGrp="1"/>
          </p:cNvSpPr>
          <p:nvPr>
            <p:ph type="title"/>
          </p:nvPr>
        </p:nvSpPr>
        <p:spPr>
          <a:xfrm>
            <a:off x="640080" y="457200"/>
            <a:ext cx="10058400" cy="914400"/>
          </a:xfrm>
        </p:spPr>
        <p:txBody>
          <a:bodyPr anchor="t">
            <a:normAutofit/>
          </a:bodyPr>
          <a:lstStyle/>
          <a:p>
            <a:r>
              <a:rPr lang="en-US" dirty="0"/>
              <a:t>Call to Action on COVID-19</a:t>
            </a:r>
          </a:p>
        </p:txBody>
      </p:sp>
      <p:sp>
        <p:nvSpPr>
          <p:cNvPr id="3" name="Content Placeholder 2">
            <a:extLst>
              <a:ext uri="{FF2B5EF4-FFF2-40B4-BE49-F238E27FC236}">
                <a16:creationId xmlns:a16="http://schemas.microsoft.com/office/drawing/2014/main" id="{2E20B1D2-11B1-4ACA-910C-E0775C4D1597}"/>
              </a:ext>
            </a:extLst>
          </p:cNvPr>
          <p:cNvSpPr>
            <a:spLocks noGrp="1"/>
          </p:cNvSpPr>
          <p:nvPr>
            <p:ph sz="half" idx="1"/>
          </p:nvPr>
        </p:nvSpPr>
        <p:spPr>
          <a:xfrm>
            <a:off x="640080" y="1463040"/>
            <a:ext cx="4846320" cy="4572000"/>
          </a:xfrm>
        </p:spPr>
        <p:txBody>
          <a:bodyPr>
            <a:normAutofit/>
          </a:bodyPr>
          <a:lstStyle/>
          <a:p>
            <a:pPr marL="0" indent="0">
              <a:lnSpc>
                <a:spcPct val="90000"/>
              </a:lnSpc>
              <a:buNone/>
            </a:pPr>
            <a:r>
              <a:rPr lang="en-US" sz="2400" dirty="0"/>
              <a:t>APTA joined the American Academy of Physical Medicine and Rehabilitation in calling for a national plan to address the needs of those with long COVID (PASC).</a:t>
            </a:r>
          </a:p>
          <a:p>
            <a:pPr marL="0" indent="0">
              <a:lnSpc>
                <a:spcPct val="90000"/>
              </a:lnSpc>
              <a:buNone/>
            </a:pPr>
            <a:endParaRPr lang="en-US" sz="2400" dirty="0"/>
          </a:p>
          <a:p>
            <a:pPr marL="0" indent="0">
              <a:lnSpc>
                <a:spcPct val="90000"/>
              </a:lnSpc>
              <a:buNone/>
            </a:pPr>
            <a:endParaRPr lang="en-US" sz="2400" dirty="0"/>
          </a:p>
          <a:p>
            <a:pPr>
              <a:lnSpc>
                <a:spcPct val="90000"/>
              </a:lnSpc>
            </a:pPr>
            <a:endParaRPr lang="en-US" sz="2600" dirty="0"/>
          </a:p>
          <a:p>
            <a:pPr marL="0" indent="0">
              <a:lnSpc>
                <a:spcPct val="90000"/>
              </a:lnSpc>
              <a:buNone/>
            </a:pPr>
            <a:endParaRPr lang="en-US" sz="2600" dirty="0"/>
          </a:p>
        </p:txBody>
      </p:sp>
      <p:pic>
        <p:nvPicPr>
          <p:cNvPr id="5" name="Picture 4">
            <a:extLst>
              <a:ext uri="{FF2B5EF4-FFF2-40B4-BE49-F238E27FC236}">
                <a16:creationId xmlns:a16="http://schemas.microsoft.com/office/drawing/2014/main" id="{15A7E2A6-5D72-4CBD-941E-B704B039DCB6}"/>
              </a:ext>
            </a:extLst>
          </p:cNvPr>
          <p:cNvPicPr>
            <a:picLocks noChangeAspect="1"/>
          </p:cNvPicPr>
          <p:nvPr/>
        </p:nvPicPr>
        <p:blipFill>
          <a:blip r:embed="rId2"/>
          <a:stretch>
            <a:fillRect/>
          </a:stretch>
        </p:blipFill>
        <p:spPr>
          <a:xfrm>
            <a:off x="6415578" y="1463039"/>
            <a:ext cx="5282028" cy="37370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761095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Discussion</a:t>
            </a:r>
            <a:endParaRPr lang="en-US" dirty="0"/>
          </a:p>
        </p:txBody>
      </p:sp>
      <p:sp>
        <p:nvSpPr>
          <p:cNvPr id="3" name="Content Placeholder 2"/>
          <p:cNvSpPr>
            <a:spLocks noGrp="1"/>
          </p:cNvSpPr>
          <p:nvPr>
            <p:ph idx="4294967295"/>
          </p:nvPr>
        </p:nvSpPr>
        <p:spPr>
          <a:xfrm>
            <a:off x="640080" y="3004377"/>
            <a:ext cx="10058400" cy="4572000"/>
          </a:xfrm>
        </p:spPr>
        <p:txBody>
          <a:bodyPr/>
          <a:lstStyle/>
          <a:p>
            <a:r>
              <a:rPr lang="en-US" dirty="0">
                <a:solidFill>
                  <a:schemeClr val="bg1"/>
                </a:solidFill>
              </a:rPr>
              <a:t>What is you biggest concern for practice in the next 3-5 year?</a:t>
            </a:r>
          </a:p>
          <a:p>
            <a:endParaRPr lang="en-US" dirty="0" smtClean="0">
              <a:solidFill>
                <a:schemeClr val="bg1"/>
              </a:solidFill>
            </a:endParaRPr>
          </a:p>
          <a:p>
            <a:r>
              <a:rPr lang="en-US" dirty="0" smtClean="0">
                <a:solidFill>
                  <a:schemeClr val="bg1"/>
                </a:solidFill>
              </a:rPr>
              <a:t>How have you utilized resources from APTA, chapters and sections/academies in your practice?</a:t>
            </a:r>
          </a:p>
          <a:p>
            <a:pPr marL="0" indent="0">
              <a:buNone/>
            </a:pPr>
            <a:endParaRPr lang="en-US" dirty="0" smtClean="0">
              <a:solidFill>
                <a:schemeClr val="bg1"/>
              </a:solidFill>
            </a:endParaRPr>
          </a:p>
        </p:txBody>
      </p:sp>
    </p:spTree>
    <p:extLst>
      <p:ext uri="{BB962C8B-B14F-4D97-AF65-F5344CB8AC3E}">
        <p14:creationId xmlns:p14="http://schemas.microsoft.com/office/powerpoint/2010/main" val="26452977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4837E-4C69-4A67-9C9A-48695E5A093D}"/>
              </a:ext>
            </a:extLst>
          </p:cNvPr>
          <p:cNvSpPr>
            <a:spLocks noGrp="1"/>
          </p:cNvSpPr>
          <p:nvPr>
            <p:ph type="title"/>
          </p:nvPr>
        </p:nvSpPr>
        <p:spPr/>
        <p:txBody>
          <a:bodyPr>
            <a:normAutofit/>
          </a:bodyPr>
          <a:lstStyle/>
          <a:p>
            <a:r>
              <a:rPr lang="en-US" dirty="0" smtClean="0"/>
              <a:t> </a:t>
            </a:r>
            <a:r>
              <a:rPr lang="en-US" dirty="0" smtClean="0">
                <a:solidFill>
                  <a:srgbClr val="179DB8"/>
                </a:solidFill>
              </a:rPr>
              <a:t>What’s Next </a:t>
            </a:r>
            <a:endParaRPr lang="en-US" dirty="0">
              <a:solidFill>
                <a:srgbClr val="179DB8"/>
              </a:solidFill>
            </a:endParaRPr>
          </a:p>
        </p:txBody>
      </p:sp>
    </p:spTree>
    <p:extLst>
      <p:ext uri="{BB962C8B-B14F-4D97-AF65-F5344CB8AC3E}">
        <p14:creationId xmlns:p14="http://schemas.microsoft.com/office/powerpoint/2010/main" val="42088002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1285090" y="230557"/>
            <a:ext cx="9621820" cy="415498"/>
          </a:xfrm>
        </p:spPr>
        <p:txBody>
          <a:bodyPr/>
          <a:lstStyle/>
          <a:p>
            <a:r>
              <a:rPr lang="en-US" altLang="en-US" dirty="0" smtClean="0"/>
              <a:t>APTA: What’s Next</a:t>
            </a:r>
          </a:p>
        </p:txBody>
      </p:sp>
      <p:sp>
        <p:nvSpPr>
          <p:cNvPr id="2" name="Rounded Rectangle 1"/>
          <p:cNvSpPr/>
          <p:nvPr/>
        </p:nvSpPr>
        <p:spPr>
          <a:xfrm>
            <a:off x="2599531" y="2107571"/>
            <a:ext cx="6992937" cy="26876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i="1" dirty="0">
                <a:solidFill>
                  <a:schemeClr val="bg1"/>
                </a:solidFill>
              </a:rPr>
              <a:t>“For all of my expectations, the greatest is that we will remember that we are in physical therapy to provide care to people. They deserve our best service, our respect, and our full attention. We must remember to engage our hearts with our heads and hands as we give service.”</a:t>
            </a:r>
          </a:p>
          <a:p>
            <a:pPr algn="ctr">
              <a:defRPr/>
            </a:pPr>
            <a:r>
              <a:rPr lang="en-US" dirty="0">
                <a:solidFill>
                  <a:schemeClr val="bg1"/>
                </a:solidFill>
              </a:rPr>
              <a:t>Geneva R. Johnson, 20</a:t>
            </a:r>
            <a:r>
              <a:rPr lang="en-US" baseline="30000" dirty="0">
                <a:solidFill>
                  <a:schemeClr val="bg1"/>
                </a:solidFill>
              </a:rPr>
              <a:t>th</a:t>
            </a:r>
            <a:r>
              <a:rPr lang="en-US" dirty="0">
                <a:solidFill>
                  <a:schemeClr val="bg1"/>
                </a:solidFill>
              </a:rPr>
              <a:t> Mary McMillan Lecturer</a:t>
            </a:r>
          </a:p>
        </p:txBody>
      </p:sp>
    </p:spTree>
    <p:extLst>
      <p:ext uri="{BB962C8B-B14F-4D97-AF65-F5344CB8AC3E}">
        <p14:creationId xmlns:p14="http://schemas.microsoft.com/office/powerpoint/2010/main" val="1485224596"/>
      </p:ext>
    </p:extLst>
  </p:cSld>
  <p:clrMapOvr>
    <a:masterClrMapping/>
  </p:clrMapOvr>
  <p:transition>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1285090" y="230557"/>
            <a:ext cx="9621820" cy="830997"/>
          </a:xfrm>
        </p:spPr>
        <p:txBody>
          <a:bodyPr/>
          <a:lstStyle/>
          <a:p>
            <a:r>
              <a:rPr lang="en-US" altLang="en-US" smtClean="0"/>
              <a:t>What’s Next? </a:t>
            </a:r>
            <a:br>
              <a:rPr lang="en-US" altLang="en-US" smtClean="0"/>
            </a:br>
            <a:r>
              <a:rPr lang="en-US" altLang="en-US" smtClean="0"/>
              <a:t>Practice Environments</a:t>
            </a:r>
          </a:p>
        </p:txBody>
      </p:sp>
      <p:sp>
        <p:nvSpPr>
          <p:cNvPr id="60419" name="Content Placeholder 2"/>
          <p:cNvSpPr>
            <a:spLocks noGrp="1"/>
          </p:cNvSpPr>
          <p:nvPr>
            <p:ph idx="1"/>
          </p:nvPr>
        </p:nvSpPr>
        <p:spPr>
          <a:xfrm>
            <a:off x="1285090" y="1250951"/>
            <a:ext cx="5500688" cy="3970318"/>
          </a:xfrm>
        </p:spPr>
        <p:txBody>
          <a:bodyPr/>
          <a:lstStyle/>
          <a:p>
            <a:pPr marL="342900" indent="-342900">
              <a:buFont typeface="Arial" panose="020B0604020202020204" pitchFamily="34" charset="0"/>
              <a:buChar char="•"/>
            </a:pPr>
            <a:r>
              <a:rPr lang="en-US" altLang="en-US" sz="2400" dirty="0" smtClean="0"/>
              <a:t>Telehealth</a:t>
            </a:r>
          </a:p>
          <a:p>
            <a:pPr marL="800100" lvl="1" indent="-342900">
              <a:buFont typeface="Arial" panose="020B0604020202020204" pitchFamily="34" charset="0"/>
              <a:buChar char="•"/>
            </a:pPr>
            <a:r>
              <a:rPr lang="en-US" altLang="en-US" sz="2400" dirty="0" smtClean="0"/>
              <a:t>Restrictions temporarily removed in response to pandemic</a:t>
            </a:r>
          </a:p>
          <a:p>
            <a:pPr marL="800100" lvl="1" indent="-342900">
              <a:buFont typeface="Arial" panose="020B0604020202020204" pitchFamily="34" charset="0"/>
              <a:buChar char="•"/>
            </a:pPr>
            <a:r>
              <a:rPr lang="en-US" altLang="en-US" sz="2400" dirty="0" smtClean="0"/>
              <a:t>Some insurers moving to permanently include PTs </a:t>
            </a:r>
          </a:p>
          <a:p>
            <a:pPr marL="342900" indent="-342900">
              <a:buFont typeface="Arial" panose="020B0604020202020204" pitchFamily="34" charset="0"/>
              <a:buChar char="•"/>
            </a:pPr>
            <a:r>
              <a:rPr lang="en-US" altLang="en-US" sz="2400" dirty="0" smtClean="0"/>
              <a:t>Expansion of cash-based practices</a:t>
            </a:r>
          </a:p>
          <a:p>
            <a:pPr marL="342900" indent="-342900">
              <a:buFont typeface="Arial" panose="020B0604020202020204" pitchFamily="34" charset="0"/>
              <a:buChar char="•"/>
            </a:pPr>
            <a:r>
              <a:rPr lang="en-US" altLang="en-US" sz="2400" dirty="0" smtClean="0"/>
              <a:t>Health Promotion, Prevention, and Wellness Opportunities</a:t>
            </a:r>
          </a:p>
          <a:p>
            <a:pPr marL="342900" indent="-342900">
              <a:buFont typeface="Arial" panose="020B0604020202020204" pitchFamily="34" charset="0"/>
              <a:buChar char="•"/>
            </a:pPr>
            <a:r>
              <a:rPr lang="en-US" altLang="en-US" sz="2400" dirty="0" smtClean="0"/>
              <a:t>Consideration of Social Determinants of Health</a:t>
            </a:r>
          </a:p>
          <a:p>
            <a:endParaRPr lang="en-US" altLang="en-US" dirty="0" smtClean="0"/>
          </a:p>
        </p:txBody>
      </p:sp>
      <p:pic>
        <p:nvPicPr>
          <p:cNvPr id="5" name="Picture 4">
            <a:extLst>
              <a:ext uri="{FF2B5EF4-FFF2-40B4-BE49-F238E27FC236}">
                <a16:creationId xmlns:a16="http://schemas.microsoft.com/office/drawing/2014/main" id="{BA81DFC9-BE09-430F-8C85-18FC88E13FD0}"/>
              </a:ext>
            </a:extLst>
          </p:cNvPr>
          <p:cNvPicPr>
            <a:picLocks noChangeAspect="1"/>
          </p:cNvPicPr>
          <p:nvPr/>
        </p:nvPicPr>
        <p:blipFill>
          <a:blip r:embed="rId2"/>
          <a:srcRect/>
          <a:stretch/>
        </p:blipFill>
        <p:spPr>
          <a:xfrm>
            <a:off x="9064625" y="646055"/>
            <a:ext cx="2047875" cy="2047875"/>
          </a:xfrm>
          <a:prstGeom prst="rect">
            <a:avLst/>
          </a:prstGeom>
          <a:effectLst>
            <a:outerShdw blurRad="50800" dist="38100" dir="13200000" algn="tl" rotWithShape="0">
              <a:prstClr val="black">
                <a:alpha val="19000"/>
              </a:prstClr>
            </a:outerShdw>
          </a:effectLst>
        </p:spPr>
      </p:pic>
      <p:pic>
        <p:nvPicPr>
          <p:cNvPr id="6042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5126" y="3648047"/>
            <a:ext cx="405130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507958"/>
      </p:ext>
    </p:extLst>
  </p:cSld>
  <p:clrMapOvr>
    <a:masterClrMapping/>
  </p:clrMapOvr>
  <p:transition>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1026341" y="300605"/>
            <a:ext cx="9621820" cy="830997"/>
          </a:xfrm>
        </p:spPr>
        <p:txBody>
          <a:bodyPr/>
          <a:lstStyle/>
          <a:p>
            <a:r>
              <a:rPr lang="en-US" altLang="en-US" dirty="0" smtClean="0"/>
              <a:t>What’s Next?</a:t>
            </a:r>
            <a:br>
              <a:rPr lang="en-US" altLang="en-US" dirty="0" smtClean="0"/>
            </a:br>
            <a:r>
              <a:rPr lang="en-US" altLang="en-US" dirty="0" smtClean="0"/>
              <a:t>Our Community</a:t>
            </a:r>
          </a:p>
        </p:txBody>
      </p:sp>
      <p:sp>
        <p:nvSpPr>
          <p:cNvPr id="63491" name="Content Placeholder 2"/>
          <p:cNvSpPr>
            <a:spLocks noGrp="1"/>
          </p:cNvSpPr>
          <p:nvPr>
            <p:ph idx="1"/>
          </p:nvPr>
        </p:nvSpPr>
        <p:spPr>
          <a:xfrm>
            <a:off x="1026341" y="2146378"/>
            <a:ext cx="4910137" cy="2862322"/>
          </a:xfrm>
        </p:spPr>
        <p:txBody>
          <a:bodyPr/>
          <a:lstStyle/>
          <a:p>
            <a:pPr marL="457200" indent="-457200">
              <a:buFont typeface="Arial" panose="020B0604020202020204" pitchFamily="34" charset="0"/>
              <a:buChar char="•"/>
            </a:pPr>
            <a:r>
              <a:rPr lang="en-US" altLang="en-US" sz="2800" dirty="0" smtClean="0"/>
              <a:t>New DEI  standing committee</a:t>
            </a:r>
          </a:p>
          <a:p>
            <a:pPr marL="457200" indent="-457200">
              <a:buFont typeface="Arial" panose="020B0604020202020204" pitchFamily="34" charset="0"/>
              <a:buChar char="•"/>
            </a:pPr>
            <a:r>
              <a:rPr lang="en-US" altLang="en-US" sz="2800" dirty="0" smtClean="0"/>
              <a:t>Advanced pipeline efforts</a:t>
            </a:r>
          </a:p>
          <a:p>
            <a:pPr marL="457200" indent="-457200">
              <a:buFont typeface="Arial" panose="020B0604020202020204" pitchFamily="34" charset="0"/>
              <a:buChar char="•"/>
            </a:pPr>
            <a:r>
              <a:rPr lang="en-US" altLang="en-US" sz="2800" dirty="0" smtClean="0"/>
              <a:t>Board recommendations to CAPTE</a:t>
            </a:r>
          </a:p>
          <a:p>
            <a:pPr marL="457200" indent="-457200">
              <a:buFont typeface="Arial" panose="020B0604020202020204" pitchFamily="34" charset="0"/>
              <a:buChar char="•"/>
            </a:pPr>
            <a:r>
              <a:rPr lang="en-US" altLang="en-US" sz="2800" dirty="0" smtClean="0"/>
              <a:t>Lynda D. Woodruff Lecture</a:t>
            </a:r>
          </a:p>
          <a:p>
            <a:pPr marL="457200" indent="-457200">
              <a:buFont typeface="Arial" panose="020B0604020202020204" pitchFamily="34" charset="0"/>
              <a:buChar char="•"/>
            </a:pPr>
            <a:endParaRPr lang="en-US" altLang="en-US" sz="2800" dirty="0" smtClean="0"/>
          </a:p>
          <a:p>
            <a:endParaRPr lang="en-US" altLang="en-US" dirty="0" smtClean="0"/>
          </a:p>
        </p:txBody>
      </p:sp>
      <p:pic>
        <p:nvPicPr>
          <p:cNvPr id="7" name="Picture 6">
            <a:extLst>
              <a:ext uri="{FF2B5EF4-FFF2-40B4-BE49-F238E27FC236}">
                <a16:creationId xmlns:a16="http://schemas.microsoft.com/office/drawing/2014/main" id="{41A66625-388B-4037-BF23-189ABEF50E82}"/>
              </a:ext>
            </a:extLst>
          </p:cNvPr>
          <p:cNvPicPr>
            <a:picLocks noChangeAspect="1"/>
          </p:cNvPicPr>
          <p:nvPr/>
        </p:nvPicPr>
        <p:blipFill rotWithShape="1">
          <a:blip r:embed="rId3"/>
          <a:srcRect l="20573" t="2286" r="10495" b="40977"/>
          <a:stretch/>
        </p:blipFill>
        <p:spPr>
          <a:xfrm>
            <a:off x="5724395" y="3577539"/>
            <a:ext cx="3006247" cy="2066794"/>
          </a:xfrm>
          <a:prstGeom prst="rect">
            <a:avLst/>
          </a:prstGeom>
          <a:effectLst>
            <a:outerShdw blurRad="50800" dist="38100" dir="13200000" algn="t" rotWithShape="0">
              <a:prstClr val="black">
                <a:alpha val="19000"/>
              </a:prstClr>
            </a:outerShdw>
          </a:effectLst>
        </p:spPr>
      </p:pic>
      <p:sp>
        <p:nvSpPr>
          <p:cNvPr id="63494" name="TextBox 7"/>
          <p:cNvSpPr txBox="1">
            <a:spLocks noChangeArrowheads="1"/>
          </p:cNvSpPr>
          <p:nvPr/>
        </p:nvSpPr>
        <p:spPr bwMode="auto">
          <a:xfrm>
            <a:off x="1981200" y="1100138"/>
            <a:ext cx="68897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5000"/>
              </a:lnSpc>
              <a:spcBef>
                <a:spcPts val="1200"/>
              </a:spcBef>
              <a:buClr>
                <a:srgbClr val="B2B2B2"/>
              </a:buClr>
              <a:buFont typeface="Wingdings" panose="05000000000000000000" pitchFamily="2" charset="2"/>
              <a:buChar char="§"/>
              <a:defRPr sz="2400">
                <a:solidFill>
                  <a:schemeClr val="tx1"/>
                </a:solidFill>
                <a:latin typeface="Arial" panose="020B0604020202020204" pitchFamily="34" charset="0"/>
              </a:defRPr>
            </a:lvl1pPr>
            <a:lvl2pPr marL="742950" indent="-285750">
              <a:lnSpc>
                <a:spcPct val="85000"/>
              </a:lnSpc>
              <a:spcBef>
                <a:spcPts val="600"/>
              </a:spcBef>
              <a:buClr>
                <a:srgbClr val="B2B2B2"/>
              </a:buClr>
              <a:buFont typeface="Courier New" panose="02070309020205020404" pitchFamily="49" charset="0"/>
              <a:buChar char="o"/>
              <a:defRPr sz="2400">
                <a:solidFill>
                  <a:schemeClr val="tx1"/>
                </a:solidFill>
                <a:latin typeface="Arial" panose="020B0604020202020204" pitchFamily="34" charset="0"/>
              </a:defRPr>
            </a:lvl2pPr>
            <a:lvl3pPr marL="1143000" indent="-228600">
              <a:lnSpc>
                <a:spcPct val="85000"/>
              </a:lnSpc>
              <a:spcBef>
                <a:spcPts val="600"/>
              </a:spcBef>
              <a:buClr>
                <a:srgbClr val="B2B2B2"/>
              </a:buClr>
              <a:buFont typeface="Wingdings" panose="05000000000000000000" pitchFamily="2" charset="2"/>
              <a:buChar char="§"/>
              <a:defRPr sz="2200">
                <a:solidFill>
                  <a:schemeClr val="tx1"/>
                </a:solidFill>
                <a:latin typeface="Arial" panose="020B0604020202020204" pitchFamily="34" charset="0"/>
              </a:defRPr>
            </a:lvl3pPr>
            <a:lvl4pPr marL="1600200" indent="-228600">
              <a:lnSpc>
                <a:spcPct val="85000"/>
              </a:lnSpc>
              <a:spcBef>
                <a:spcPct val="35000"/>
              </a:spcBef>
              <a:buClr>
                <a:srgbClr val="B2B2B2"/>
              </a:buClr>
              <a:buFont typeface="Wingdings" panose="05000000000000000000" pitchFamily="2" charset="2"/>
              <a:buChar char="§"/>
              <a:defRPr>
                <a:solidFill>
                  <a:schemeClr val="tx1"/>
                </a:solidFill>
                <a:latin typeface="Arial" panose="020B0604020202020204" pitchFamily="34" charset="0"/>
              </a:defRPr>
            </a:lvl4pPr>
            <a:lvl5pPr marL="2057400" indent="-228600">
              <a:lnSpc>
                <a:spcPct val="85000"/>
              </a:lnSpc>
              <a:spcBef>
                <a:spcPct val="35000"/>
              </a:spcBef>
              <a:buClr>
                <a:srgbClr val="B2B2B2"/>
              </a:buClr>
              <a:buFont typeface="Wingdings" panose="05000000000000000000" pitchFamily="2" charset="2"/>
              <a:buChar char="§"/>
              <a:defRPr>
                <a:solidFill>
                  <a:schemeClr val="tx1"/>
                </a:solidFill>
                <a:latin typeface="Arial" panose="020B0604020202020204" pitchFamily="34" charset="0"/>
              </a:defRPr>
            </a:lvl5pPr>
            <a:lvl6pPr marL="2514600" indent="-228600" eaLnBrk="0" fontAlgn="base" hangingPunct="0">
              <a:lnSpc>
                <a:spcPct val="85000"/>
              </a:lnSpc>
              <a:spcBef>
                <a:spcPct val="35000"/>
              </a:spcBef>
              <a:spcAft>
                <a:spcPct val="0"/>
              </a:spcAft>
              <a:buClr>
                <a:srgbClr val="B2B2B2"/>
              </a:buClr>
              <a:buFont typeface="Wingdings" panose="05000000000000000000" pitchFamily="2" charset="2"/>
              <a:buChar char="§"/>
              <a:defRPr>
                <a:solidFill>
                  <a:schemeClr val="tx1"/>
                </a:solidFill>
                <a:latin typeface="Arial" panose="020B0604020202020204" pitchFamily="34" charset="0"/>
              </a:defRPr>
            </a:lvl6pPr>
            <a:lvl7pPr marL="2971800" indent="-228600" eaLnBrk="0" fontAlgn="base" hangingPunct="0">
              <a:lnSpc>
                <a:spcPct val="85000"/>
              </a:lnSpc>
              <a:spcBef>
                <a:spcPct val="35000"/>
              </a:spcBef>
              <a:spcAft>
                <a:spcPct val="0"/>
              </a:spcAft>
              <a:buClr>
                <a:srgbClr val="B2B2B2"/>
              </a:buClr>
              <a:buFont typeface="Wingdings" panose="05000000000000000000" pitchFamily="2" charset="2"/>
              <a:buChar char="§"/>
              <a:defRPr>
                <a:solidFill>
                  <a:schemeClr val="tx1"/>
                </a:solidFill>
                <a:latin typeface="Arial" panose="020B0604020202020204" pitchFamily="34" charset="0"/>
              </a:defRPr>
            </a:lvl7pPr>
            <a:lvl8pPr marL="3429000" indent="-228600" eaLnBrk="0" fontAlgn="base" hangingPunct="0">
              <a:lnSpc>
                <a:spcPct val="85000"/>
              </a:lnSpc>
              <a:spcBef>
                <a:spcPct val="35000"/>
              </a:spcBef>
              <a:spcAft>
                <a:spcPct val="0"/>
              </a:spcAft>
              <a:buClr>
                <a:srgbClr val="B2B2B2"/>
              </a:buClr>
              <a:buFont typeface="Wingdings" panose="05000000000000000000" pitchFamily="2" charset="2"/>
              <a:buChar char="§"/>
              <a:defRPr>
                <a:solidFill>
                  <a:schemeClr val="tx1"/>
                </a:solidFill>
                <a:latin typeface="Arial" panose="020B0604020202020204" pitchFamily="34" charset="0"/>
              </a:defRPr>
            </a:lvl8pPr>
            <a:lvl9pPr marL="3886200" indent="-228600" eaLnBrk="0" fontAlgn="base" hangingPunct="0">
              <a:lnSpc>
                <a:spcPct val="85000"/>
              </a:lnSpc>
              <a:spcBef>
                <a:spcPct val="35000"/>
              </a:spcBef>
              <a:spcAft>
                <a:spcPct val="0"/>
              </a:spcAft>
              <a:buClr>
                <a:srgbClr val="B2B2B2"/>
              </a:buClr>
              <a:buFont typeface="Wingdings" panose="05000000000000000000" pitchFamily="2" charset="2"/>
              <a:buChar char="§"/>
              <a:defRPr>
                <a:solidFill>
                  <a:schemeClr val="tx1"/>
                </a:solidFill>
                <a:latin typeface="Arial" panose="020B0604020202020204" pitchFamily="34" charset="0"/>
              </a:defRPr>
            </a:lvl9pPr>
          </a:lstStyle>
          <a:p>
            <a:pPr>
              <a:lnSpc>
                <a:spcPct val="100000"/>
              </a:lnSpc>
              <a:spcBef>
                <a:spcPct val="0"/>
              </a:spcBef>
              <a:buClrTx/>
              <a:buFontTx/>
              <a:buNone/>
            </a:pPr>
            <a:r>
              <a:rPr lang="en-US" altLang="en-US" sz="2800">
                <a:solidFill>
                  <a:schemeClr val="accent1"/>
                </a:solidFill>
              </a:rPr>
              <a:t>Diversity, Equity, and Inclusion</a:t>
            </a:r>
          </a:p>
          <a:p>
            <a:pPr>
              <a:lnSpc>
                <a:spcPct val="100000"/>
              </a:lnSpc>
              <a:spcBef>
                <a:spcPct val="0"/>
              </a:spcBef>
              <a:buClrTx/>
              <a:buFontTx/>
              <a:buNone/>
            </a:pPr>
            <a:endParaRPr lang="en-US" altLang="en-US" sz="1800"/>
          </a:p>
        </p:txBody>
      </p:sp>
      <p:pic>
        <p:nvPicPr>
          <p:cNvPr id="6349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2393" y="341928"/>
            <a:ext cx="4951412"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9202516" y="3236218"/>
            <a:ext cx="2891289" cy="2613961"/>
          </a:xfrm>
          <a:prstGeom prst="rect">
            <a:avLst/>
          </a:prstGeom>
        </p:spPr>
      </p:pic>
    </p:spTree>
    <p:extLst>
      <p:ext uri="{BB962C8B-B14F-4D97-AF65-F5344CB8AC3E}">
        <p14:creationId xmlns:p14="http://schemas.microsoft.com/office/powerpoint/2010/main" val="389325513"/>
      </p:ext>
    </p:extLst>
  </p:cSld>
  <p:clrMapOvr>
    <a:masterClrMapping/>
  </p:clrMapOvr>
  <p:transition>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5EE92802-DBCA-48AE-A969-14C9843EFB3F}"/>
              </a:ext>
            </a:extLst>
          </p:cNvPr>
          <p:cNvPicPr>
            <a:picLocks noChangeAspect="1"/>
          </p:cNvPicPr>
          <p:nvPr/>
        </p:nvPicPr>
        <p:blipFill>
          <a:blip r:embed="rId2"/>
          <a:stretch>
            <a:fillRect/>
          </a:stretch>
        </p:blipFill>
        <p:spPr>
          <a:xfrm>
            <a:off x="1207008" y="1716784"/>
            <a:ext cx="10058400" cy="2967231"/>
          </a:xfrm>
          <a:prstGeom prst="rect">
            <a:avLst/>
          </a:prstGeom>
          <a:noFill/>
        </p:spPr>
      </p:pic>
    </p:spTree>
    <p:extLst>
      <p:ext uri="{BB962C8B-B14F-4D97-AF65-F5344CB8AC3E}">
        <p14:creationId xmlns:p14="http://schemas.microsoft.com/office/powerpoint/2010/main" val="3069540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a:extLst>
              <a:ext uri="{FF2B5EF4-FFF2-40B4-BE49-F238E27FC236}">
                <a16:creationId xmlns:a16="http://schemas.microsoft.com/office/drawing/2014/main" id="{A5ABDEA7-9F63-46D8-B28C-E775FB78F0CC}"/>
              </a:ext>
            </a:extLst>
          </p:cNvPr>
          <p:cNvPicPr>
            <a:picLocks noChangeAspect="1"/>
          </p:cNvPicPr>
          <p:nvPr/>
        </p:nvPicPr>
        <p:blipFill rotWithShape="1">
          <a:blip r:embed="rId3"/>
          <a:srcRect l="52875" t="3229" b="3229"/>
          <a:stretch/>
        </p:blipFill>
        <p:spPr>
          <a:xfrm>
            <a:off x="6446520" y="0"/>
            <a:ext cx="5745480" cy="6400800"/>
          </a:xfrm>
          <a:prstGeom prst="rect">
            <a:avLst/>
          </a:prstGeom>
        </p:spPr>
      </p:pic>
      <p:sp>
        <p:nvSpPr>
          <p:cNvPr id="3" name="Rectangle 2">
            <a:extLst>
              <a:ext uri="{FF2B5EF4-FFF2-40B4-BE49-F238E27FC236}">
                <a16:creationId xmlns:a16="http://schemas.microsoft.com/office/drawing/2014/main" id="{183D36D1-EBD0-440D-BE2F-B61A514BBF9C}"/>
              </a:ext>
            </a:extLst>
          </p:cNvPr>
          <p:cNvSpPr/>
          <p:nvPr/>
        </p:nvSpPr>
        <p:spPr>
          <a:xfrm>
            <a:off x="6111240" y="0"/>
            <a:ext cx="335280" cy="6400800"/>
          </a:xfrm>
          <a:prstGeom prst="rect">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BBA97A5-5A61-4414-98D5-F17395DC0C7D}"/>
              </a:ext>
            </a:extLst>
          </p:cNvPr>
          <p:cNvSpPr/>
          <p:nvPr/>
        </p:nvSpPr>
        <p:spPr>
          <a:xfrm>
            <a:off x="-15240" y="0"/>
            <a:ext cx="6111239" cy="6400800"/>
          </a:xfrm>
          <a:prstGeom prst="rect">
            <a:avLst/>
          </a:prstGeom>
          <a:ln>
            <a:solidFill>
              <a:srgbClr val="179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188D848-070A-4310-8E5A-1925759245D9}"/>
              </a:ext>
            </a:extLst>
          </p:cNvPr>
          <p:cNvSpPr txBox="1"/>
          <p:nvPr/>
        </p:nvSpPr>
        <p:spPr>
          <a:xfrm>
            <a:off x="350520" y="399633"/>
            <a:ext cx="5593080" cy="584775"/>
          </a:xfrm>
          <a:prstGeom prst="rect">
            <a:avLst/>
          </a:prstGeom>
          <a:noFill/>
        </p:spPr>
        <p:txBody>
          <a:bodyPr wrap="square" rtlCol="0">
            <a:spAutoFit/>
          </a:bodyPr>
          <a:lstStyle/>
          <a:p>
            <a:r>
              <a:rPr lang="en-US" sz="3200" b="1" u="sng" dirty="0" smtClean="0">
                <a:solidFill>
                  <a:schemeClr val="bg1"/>
                </a:solidFill>
              </a:rPr>
              <a:t>PT Mov</a:t>
            </a:r>
            <a:r>
              <a:rPr lang="en-US" sz="3200" b="1" u="sng" dirty="0" smtClean="0">
                <a:solidFill>
                  <a:schemeClr val="bg1"/>
                </a:solidFill>
              </a:rPr>
              <a:t>es Me</a:t>
            </a:r>
          </a:p>
        </p:txBody>
      </p:sp>
      <p:sp>
        <p:nvSpPr>
          <p:cNvPr id="6" name="TextBox 5"/>
          <p:cNvSpPr txBox="1"/>
          <p:nvPr/>
        </p:nvSpPr>
        <p:spPr>
          <a:xfrm>
            <a:off x="365760" y="984408"/>
            <a:ext cx="5593081"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schemeClr val="bg1"/>
                </a:solidFill>
              </a:rPr>
              <a:t>A student recruitment campaign and ambassador program from APTA designed to make it easier to reach the next generation of physical therapists and physical therapist assistants </a:t>
            </a:r>
          </a:p>
          <a:p>
            <a:pPr marL="285750" indent="-285750">
              <a:buFont typeface="Arial" panose="020B0604020202020204" pitchFamily="34" charset="0"/>
              <a:buChar char="•"/>
            </a:pPr>
            <a:r>
              <a:rPr lang="en-US" dirty="0" smtClean="0">
                <a:solidFill>
                  <a:schemeClr val="bg1"/>
                </a:solidFill>
              </a:rPr>
              <a:t>Advisors, educators, or influencers play a key role in guiding prospective students to the physical therapy profession</a:t>
            </a:r>
          </a:p>
          <a:p>
            <a:pPr marL="285750" indent="-285750">
              <a:buFont typeface="Arial" panose="020B0604020202020204" pitchFamily="34" charset="0"/>
              <a:buChar char="•"/>
            </a:pPr>
            <a:r>
              <a:rPr lang="en-US" dirty="0" smtClean="0">
                <a:solidFill>
                  <a:schemeClr val="bg1"/>
                </a:solidFill>
              </a:rPr>
              <a:t>APTA is recruiting PT Moves Me ambassadors for states and PT &amp; PTA education programs</a:t>
            </a:r>
          </a:p>
          <a:p>
            <a:pPr marL="742950" lvl="1" indent="-285750">
              <a:buFont typeface="Arial" panose="020B0604020202020204" pitchFamily="34" charset="0"/>
              <a:buChar char="•"/>
            </a:pPr>
            <a:r>
              <a:rPr lang="en-US" dirty="0" smtClean="0">
                <a:solidFill>
                  <a:schemeClr val="bg1"/>
                </a:solidFill>
              </a:rPr>
              <a:t>Kudos to Belmont &amp; Tennessee State ambassadors</a:t>
            </a:r>
          </a:p>
          <a:p>
            <a:pPr marL="285750" indent="-285750">
              <a:buFont typeface="Arial" panose="020B0604020202020204" pitchFamily="34" charset="0"/>
              <a:buChar char="•"/>
            </a:pPr>
            <a:r>
              <a:rPr lang="en-US" dirty="0" smtClean="0">
                <a:solidFill>
                  <a:schemeClr val="bg1"/>
                </a:solidFill>
              </a:rPr>
              <a:t>Presentations prepared by APTA ready to go for a variety of audiences</a:t>
            </a:r>
          </a:p>
          <a:p>
            <a:pPr marL="742950" lvl="1" indent="-285750">
              <a:buFont typeface="Arial" panose="020B0604020202020204" pitchFamily="34" charset="0"/>
              <a:buChar char="•"/>
            </a:pPr>
            <a:r>
              <a:rPr lang="en-US" dirty="0" smtClean="0">
                <a:solidFill>
                  <a:schemeClr val="bg1"/>
                </a:solidFill>
              </a:rPr>
              <a:t>Late college</a:t>
            </a:r>
          </a:p>
          <a:p>
            <a:pPr marL="742950" lvl="1" indent="-285750">
              <a:buFont typeface="Arial" panose="020B0604020202020204" pitchFamily="34" charset="0"/>
              <a:buChar char="•"/>
            </a:pPr>
            <a:r>
              <a:rPr lang="en-US" dirty="0" smtClean="0">
                <a:solidFill>
                  <a:schemeClr val="bg1"/>
                </a:solidFill>
              </a:rPr>
              <a:t>High school/early college</a:t>
            </a:r>
          </a:p>
          <a:p>
            <a:pPr marL="742950" lvl="1" indent="-285750">
              <a:buFont typeface="Arial" panose="020B0604020202020204" pitchFamily="34" charset="0"/>
              <a:buChar char="•"/>
            </a:pPr>
            <a:r>
              <a:rPr lang="en-US" dirty="0" smtClean="0">
                <a:solidFill>
                  <a:schemeClr val="bg1"/>
                </a:solidFill>
              </a:rPr>
              <a:t>Middle &amp; Elementary school (under development)</a:t>
            </a:r>
          </a:p>
          <a:p>
            <a:pPr marL="285750" indent="-285750">
              <a:buFont typeface="Arial" panose="020B0604020202020204" pitchFamily="34" charset="0"/>
              <a:buChar char="•"/>
            </a:pPr>
            <a:r>
              <a:rPr lang="en-US" dirty="0" smtClean="0">
                <a:solidFill>
                  <a:schemeClr val="bg1"/>
                </a:solidFill>
              </a:rPr>
              <a:t>Potential to increase diversity in the applicant pool and profession</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34062081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1041967" y="297034"/>
            <a:ext cx="8229600" cy="830997"/>
          </a:xfrm>
        </p:spPr>
        <p:txBody>
          <a:bodyPr/>
          <a:lstStyle/>
          <a:p>
            <a:r>
              <a:rPr lang="en-US" altLang="en-US" dirty="0" smtClean="0"/>
              <a:t>What’s Next?</a:t>
            </a:r>
            <a:br>
              <a:rPr lang="en-US" altLang="en-US" dirty="0" smtClean="0"/>
            </a:br>
            <a:r>
              <a:rPr lang="en-US" altLang="en-US" dirty="0" smtClean="0"/>
              <a:t>Education</a:t>
            </a:r>
          </a:p>
        </p:txBody>
      </p:sp>
      <p:sp>
        <p:nvSpPr>
          <p:cNvPr id="62467" name="Content Placeholder 2"/>
          <p:cNvSpPr>
            <a:spLocks noGrp="1"/>
          </p:cNvSpPr>
          <p:nvPr>
            <p:ph idx="1"/>
          </p:nvPr>
        </p:nvSpPr>
        <p:spPr>
          <a:xfrm>
            <a:off x="553451" y="2149336"/>
            <a:ext cx="11262768" cy="3900735"/>
          </a:xfrm>
        </p:spPr>
        <p:txBody>
          <a:bodyPr/>
          <a:lstStyle/>
          <a:p>
            <a:pPr marL="457200" indent="-457200">
              <a:buFont typeface="Arial" panose="020B0604020202020204" pitchFamily="34" charset="0"/>
              <a:buChar char="•"/>
            </a:pPr>
            <a:r>
              <a:rPr lang="en-US" altLang="en-US" sz="2800" dirty="0" smtClean="0"/>
              <a:t>Education Leadership Partnership</a:t>
            </a:r>
          </a:p>
          <a:p>
            <a:pPr marL="914400" lvl="1" indent="-457200">
              <a:buFont typeface="Arial" panose="020B0604020202020204" pitchFamily="34" charset="0"/>
              <a:buChar char="•"/>
            </a:pPr>
            <a:r>
              <a:rPr lang="en-US" altLang="en-US" sz="2800" dirty="0" smtClean="0"/>
              <a:t>Strategic Framework for Professional &amp; </a:t>
            </a:r>
            <a:r>
              <a:rPr lang="en-US" altLang="en-US" sz="2800" dirty="0" err="1" smtClean="0"/>
              <a:t>Postprofessional</a:t>
            </a:r>
            <a:r>
              <a:rPr lang="en-US" altLang="en-US" sz="2800" dirty="0" smtClean="0"/>
              <a:t> Physical Therapy Education</a:t>
            </a:r>
          </a:p>
          <a:p>
            <a:pPr marL="1371600" lvl="2" indent="-457200">
              <a:buFont typeface="Arial" panose="020B0604020202020204" pitchFamily="34" charset="0"/>
              <a:buChar char="•"/>
            </a:pPr>
            <a:r>
              <a:rPr lang="en-US" altLang="en-US" sz="2800" dirty="0" smtClean="0"/>
              <a:t>Education Research</a:t>
            </a:r>
          </a:p>
          <a:p>
            <a:pPr marL="1371600" lvl="2" indent="-457200">
              <a:buFont typeface="Arial" panose="020B0604020202020204" pitchFamily="34" charset="0"/>
              <a:buChar char="•"/>
            </a:pPr>
            <a:r>
              <a:rPr lang="en-US" altLang="en-US" sz="2800" dirty="0" smtClean="0"/>
              <a:t>Academic &amp; Clinical Partnerships</a:t>
            </a:r>
          </a:p>
          <a:p>
            <a:pPr marL="1371600" lvl="2" indent="-457200">
              <a:buFont typeface="Arial" panose="020B0604020202020204" pitchFamily="34" charset="0"/>
              <a:buChar char="•"/>
            </a:pPr>
            <a:r>
              <a:rPr lang="en-US" altLang="en-US" sz="2800" dirty="0" smtClean="0"/>
              <a:t>Competency Based Education &amp; Entrustable Professional Activities</a:t>
            </a:r>
          </a:p>
          <a:p>
            <a:pPr marL="1371600" lvl="2" indent="-457200">
              <a:buFont typeface="Arial" panose="020B0604020202020204" pitchFamily="34" charset="0"/>
              <a:buChar char="•"/>
            </a:pPr>
            <a:r>
              <a:rPr lang="en-US" altLang="en-US" sz="2800" dirty="0" smtClean="0"/>
              <a:t>Essential Resources</a:t>
            </a:r>
          </a:p>
          <a:p>
            <a:pPr marL="1371600" lvl="2" indent="-457200">
              <a:buFont typeface="Arial" panose="020B0604020202020204" pitchFamily="34" charset="0"/>
              <a:buChar char="•"/>
            </a:pPr>
            <a:r>
              <a:rPr lang="en-US" altLang="en-US" sz="2800" dirty="0" smtClean="0"/>
              <a:t>Residency &amp; fellowship Education</a:t>
            </a:r>
          </a:p>
          <a:p>
            <a:endParaRPr lang="en-US" altLang="en-US" dirty="0" smtClean="0"/>
          </a:p>
        </p:txBody>
      </p:sp>
      <p:pic>
        <p:nvPicPr>
          <p:cNvPr id="62469" name="Picture 4"/>
          <p:cNvPicPr>
            <a:picLocks noChangeAspect="1"/>
          </p:cNvPicPr>
          <p:nvPr/>
        </p:nvPicPr>
        <p:blipFill>
          <a:blip r:embed="rId2">
            <a:extLst>
              <a:ext uri="{28A0092B-C50C-407E-A947-70E740481C1C}">
                <a14:useLocalDpi xmlns:a14="http://schemas.microsoft.com/office/drawing/2010/main" val="0"/>
              </a:ext>
            </a:extLst>
          </a:blip>
          <a:srcRect l="2162" t="7597" r="2464" b="7158"/>
          <a:stretch>
            <a:fillRect/>
          </a:stretch>
        </p:blipFill>
        <p:spPr bwMode="auto">
          <a:xfrm>
            <a:off x="7567657" y="547404"/>
            <a:ext cx="40878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0885969"/>
      </p:ext>
    </p:extLst>
  </p:cSld>
  <p:clrMapOvr>
    <a:masterClrMapping/>
  </p:clrMapOvr>
  <p:transition>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rPr>
              <a:t>The Education Leadership Partnership: Purpose</a:t>
            </a:r>
          </a:p>
        </p:txBody>
      </p:sp>
      <p:graphicFrame>
        <p:nvGraphicFramePr>
          <p:cNvPr id="4" name="Content Placeholder 3"/>
          <p:cNvGraphicFramePr>
            <a:graphicFrameLocks noGrp="1"/>
          </p:cNvGraphicFramePr>
          <p:nvPr>
            <p:ph idx="1"/>
          </p:nvPr>
        </p:nvGraphicFramePr>
        <p:xfrm>
          <a:off x="-2418561" y="1250853"/>
          <a:ext cx="11191740" cy="4871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DAD603C1-0AE5-41D0-A523-4414660F252B}"/>
              </a:ext>
            </a:extLst>
          </p:cNvPr>
          <p:cNvSpPr txBox="1"/>
          <p:nvPr/>
        </p:nvSpPr>
        <p:spPr>
          <a:xfrm>
            <a:off x="4638087" y="1452163"/>
            <a:ext cx="7273176"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u="none" strike="noStrike" kern="1200" cap="none" spc="0" normalizeH="0" baseline="0" noProof="0" dirty="0">
                <a:ln>
                  <a:noFill/>
                </a:ln>
                <a:effectLst/>
                <a:uLnTx/>
                <a:uFillTx/>
                <a:latin typeface="Arial"/>
                <a:ea typeface="+mn-ea"/>
                <a:cs typeface="+mn-cs"/>
              </a:rPr>
              <a:t>The partnership is intended to be a </a:t>
            </a:r>
            <a:r>
              <a:rPr kumimoji="0" lang="en-US" sz="2200" b="1" u="none" strike="noStrike" kern="1200" cap="none" spc="0" normalizeH="0" baseline="0" noProof="0" dirty="0">
                <a:ln>
                  <a:noFill/>
                </a:ln>
                <a:effectLst/>
                <a:uLnTx/>
                <a:uFillTx/>
                <a:latin typeface="Arial"/>
                <a:ea typeface="+mn-ea"/>
                <a:cs typeface="+mn-cs"/>
              </a:rPr>
              <a:t>group with a more global perspective than that of any one 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u="none" strike="noStrike" kern="1200" cap="none" spc="0" normalizeH="0" baseline="0" noProof="0" dirty="0">
              <a:ln>
                <a:noFill/>
              </a:ln>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u="none" strike="noStrike" kern="1200" cap="none" spc="0" normalizeH="0" baseline="0" noProof="0" dirty="0">
                <a:ln>
                  <a:noFill/>
                </a:ln>
                <a:effectLst/>
                <a:uLnTx/>
                <a:uFillTx/>
                <a:latin typeface="Arial"/>
                <a:ea typeface="+mn-ea"/>
                <a:cs typeface="+mn-cs"/>
              </a:rPr>
              <a:t>The voting members of the partnership should </a:t>
            </a:r>
            <a:r>
              <a:rPr kumimoji="0" lang="en-US" sz="2200" b="1" u="none" strike="noStrike" kern="1200" cap="none" spc="0" normalizeH="0" baseline="0" noProof="0" dirty="0">
                <a:ln>
                  <a:noFill/>
                </a:ln>
                <a:effectLst/>
                <a:uLnTx/>
                <a:uFillTx/>
                <a:latin typeface="Arial"/>
                <a:ea typeface="+mn-ea"/>
                <a:cs typeface="+mn-cs"/>
              </a:rPr>
              <a:t>commit to pursuing the interests of the whole profession.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u="none" strike="noStrike" kern="1200" cap="none" spc="0" normalizeH="0" baseline="0" noProof="0" dirty="0">
              <a:ln>
                <a:noFill/>
              </a:ln>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u="none" strike="noStrike" kern="1200" cap="none" spc="0" normalizeH="0" baseline="0" noProof="0" dirty="0">
                <a:ln>
                  <a:noFill/>
                </a:ln>
                <a:effectLst/>
                <a:uLnTx/>
                <a:uFillTx/>
                <a:latin typeface="Arial"/>
                <a:ea typeface="+mn-ea"/>
                <a:cs typeface="+mn-cs"/>
              </a:rPr>
              <a:t>The partnership shall </a:t>
            </a:r>
            <a:r>
              <a:rPr kumimoji="0" lang="en-US" sz="2200" b="1" u="none" strike="noStrike" kern="1200" cap="none" spc="0" normalizeH="0" baseline="0" noProof="0" dirty="0">
                <a:ln>
                  <a:noFill/>
                </a:ln>
                <a:effectLst/>
                <a:uLnTx/>
                <a:uFillTx/>
                <a:latin typeface="Arial"/>
                <a:ea typeface="+mn-ea"/>
                <a:cs typeface="+mn-cs"/>
              </a:rPr>
              <a:t>strive to bring together all relevant stakeholders having an interest in promoting excellence in physical therapist education</a:t>
            </a:r>
            <a:r>
              <a:rPr kumimoji="0" lang="en-US" sz="2200" b="0" u="none" strike="noStrike" kern="1200" cap="none" spc="0" normalizeH="0" baseline="0" noProof="0" dirty="0">
                <a:ln>
                  <a:noFill/>
                </a:ln>
                <a:effectLst/>
                <a:uLnTx/>
                <a:uFillTx/>
                <a:latin typeface="Arial"/>
                <a:ea typeface="+mn-ea"/>
                <a:cs typeface="+mn-cs"/>
              </a:rPr>
              <a:t>.  The [Partners] will </a:t>
            </a:r>
            <a:r>
              <a:rPr kumimoji="0" lang="en-US" sz="2200" b="1" u="none" strike="noStrike" kern="1200" cap="none" spc="0" normalizeH="0" baseline="0" noProof="0" dirty="0">
                <a:ln>
                  <a:noFill/>
                </a:ln>
                <a:effectLst/>
                <a:uLnTx/>
                <a:uFillTx/>
                <a:latin typeface="Arial"/>
                <a:ea typeface="+mn-ea"/>
                <a:cs typeface="+mn-cs"/>
              </a:rPr>
              <a:t>solicit input and feedback from the organizations represented on </a:t>
            </a:r>
            <a:br>
              <a:rPr kumimoji="0" lang="en-US" sz="2200" b="1" u="none" strike="noStrike" kern="1200" cap="none" spc="0" normalizeH="0" baseline="0" noProof="0" dirty="0">
                <a:ln>
                  <a:noFill/>
                </a:ln>
                <a:effectLst/>
                <a:uLnTx/>
                <a:uFillTx/>
                <a:latin typeface="Arial"/>
                <a:ea typeface="+mn-ea"/>
                <a:cs typeface="+mn-cs"/>
              </a:rPr>
            </a:br>
            <a:r>
              <a:rPr kumimoji="0" lang="en-US" sz="2200" b="1" u="none" strike="noStrike" kern="1200" cap="none" spc="0" normalizeH="0" baseline="0" noProof="0" dirty="0">
                <a:ln>
                  <a:noFill/>
                </a:ln>
                <a:effectLst/>
                <a:uLnTx/>
                <a:uFillTx/>
                <a:latin typeface="Arial"/>
                <a:ea typeface="+mn-ea"/>
                <a:cs typeface="+mn-cs"/>
              </a:rPr>
              <a:t>the [ELP] as well as other stakeholders.</a:t>
            </a:r>
            <a:endParaRPr kumimoji="0" lang="en-US" sz="2200" b="0" u="none" strike="noStrike" kern="1200" cap="none" spc="0" normalizeH="0" baseline="0" noProof="0" dirty="0">
              <a:ln>
                <a:noFill/>
              </a:ln>
              <a:effectLst/>
              <a:uLnTx/>
              <a:uFillTx/>
              <a:latin typeface="Arial"/>
              <a:ea typeface="+mn-ea"/>
              <a:cs typeface="+mn-cs"/>
            </a:endParaRPr>
          </a:p>
        </p:txBody>
      </p:sp>
      <p:sp>
        <p:nvSpPr>
          <p:cNvPr id="5" name="TextBox 4">
            <a:extLst>
              <a:ext uri="{FF2B5EF4-FFF2-40B4-BE49-F238E27FC236}">
                <a16:creationId xmlns:a16="http://schemas.microsoft.com/office/drawing/2014/main" id="{EED5B504-1086-4994-95FE-EF37AABC1CFB}"/>
              </a:ext>
            </a:extLst>
          </p:cNvPr>
          <p:cNvSpPr txBox="1"/>
          <p:nvPr/>
        </p:nvSpPr>
        <p:spPr>
          <a:xfrm>
            <a:off x="9616773" y="5842851"/>
            <a:ext cx="16386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F4444"/>
                </a:solidFill>
                <a:effectLst/>
                <a:uLnTx/>
                <a:uFillTx/>
                <a:latin typeface="Arial"/>
                <a:ea typeface="+mn-ea"/>
                <a:cs typeface="+mn-cs"/>
              </a:rPr>
              <a:t>ELP MOU, 2016</a:t>
            </a:r>
          </a:p>
        </p:txBody>
      </p:sp>
      <p:pic>
        <p:nvPicPr>
          <p:cNvPr id="8" name="Picture 7">
            <a:extLst>
              <a:ext uri="{FF2B5EF4-FFF2-40B4-BE49-F238E27FC236}">
                <a16:creationId xmlns:a16="http://schemas.microsoft.com/office/drawing/2014/main" id="{A1B1B664-0435-467E-A238-CF40EF2881CE}"/>
              </a:ext>
            </a:extLst>
          </p:cNvPr>
          <p:cNvPicPr>
            <a:picLocks noChangeAspect="1"/>
          </p:cNvPicPr>
          <p:nvPr/>
        </p:nvPicPr>
        <p:blipFill>
          <a:blip r:embed="rId8"/>
          <a:stretch>
            <a:fillRect/>
          </a:stretch>
        </p:blipFill>
        <p:spPr>
          <a:xfrm>
            <a:off x="937021" y="1083108"/>
            <a:ext cx="2296803" cy="1406206"/>
          </a:xfrm>
          <a:prstGeom prst="rect">
            <a:avLst/>
          </a:prstGeom>
        </p:spPr>
      </p:pic>
      <p:pic>
        <p:nvPicPr>
          <p:cNvPr id="10" name="Picture 9">
            <a:extLst>
              <a:ext uri="{FF2B5EF4-FFF2-40B4-BE49-F238E27FC236}">
                <a16:creationId xmlns:a16="http://schemas.microsoft.com/office/drawing/2014/main" id="{05328D7D-9A2E-4D76-BB1B-531881369E9B}"/>
              </a:ext>
            </a:extLst>
          </p:cNvPr>
          <p:cNvPicPr>
            <a:picLocks noChangeAspect="1"/>
          </p:cNvPicPr>
          <p:nvPr/>
        </p:nvPicPr>
        <p:blipFill>
          <a:blip r:embed="rId9"/>
          <a:stretch>
            <a:fillRect/>
          </a:stretch>
        </p:blipFill>
        <p:spPr>
          <a:xfrm>
            <a:off x="280737" y="2903730"/>
            <a:ext cx="4060409" cy="1169064"/>
          </a:xfrm>
          <a:prstGeom prst="rect">
            <a:avLst/>
          </a:prstGeom>
        </p:spPr>
      </p:pic>
      <p:pic>
        <p:nvPicPr>
          <p:cNvPr id="12" name="Picture 11">
            <a:extLst>
              <a:ext uri="{FF2B5EF4-FFF2-40B4-BE49-F238E27FC236}">
                <a16:creationId xmlns:a16="http://schemas.microsoft.com/office/drawing/2014/main" id="{BAEDBCBA-806E-4B15-8BD8-399BB2C6B376}"/>
              </a:ext>
            </a:extLst>
          </p:cNvPr>
          <p:cNvPicPr>
            <a:picLocks noChangeAspect="1"/>
          </p:cNvPicPr>
          <p:nvPr/>
        </p:nvPicPr>
        <p:blipFill>
          <a:blip r:embed="rId10"/>
          <a:stretch>
            <a:fillRect/>
          </a:stretch>
        </p:blipFill>
        <p:spPr>
          <a:xfrm>
            <a:off x="940045" y="4436645"/>
            <a:ext cx="2387515" cy="1406206"/>
          </a:xfrm>
          <a:prstGeom prst="rect">
            <a:avLst/>
          </a:prstGeom>
        </p:spPr>
      </p:pic>
    </p:spTree>
    <p:extLst>
      <p:ext uri="{BB962C8B-B14F-4D97-AF65-F5344CB8AC3E}">
        <p14:creationId xmlns:p14="http://schemas.microsoft.com/office/powerpoint/2010/main" val="89132622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657C-707E-41E5-AB57-36DD9EC3E1EE}"/>
              </a:ext>
            </a:extLst>
          </p:cNvPr>
          <p:cNvSpPr>
            <a:spLocks noGrp="1"/>
          </p:cNvSpPr>
          <p:nvPr>
            <p:ph type="title"/>
          </p:nvPr>
        </p:nvSpPr>
        <p:spPr>
          <a:xfrm>
            <a:off x="640080" y="457200"/>
            <a:ext cx="10058400" cy="914400"/>
          </a:xfrm>
        </p:spPr>
        <p:txBody>
          <a:bodyPr anchor="t">
            <a:normAutofit/>
          </a:bodyPr>
          <a:lstStyle/>
          <a:p>
            <a:r>
              <a:rPr lang="en-US" sz="2500" dirty="0"/>
              <a:t>Background: Information that Informed this ELP Effort</a:t>
            </a:r>
            <a:br>
              <a:rPr lang="en-US" sz="2500" dirty="0"/>
            </a:br>
            <a:endParaRPr lang="en-US" sz="2500" dirty="0"/>
          </a:p>
        </p:txBody>
      </p:sp>
      <p:graphicFrame>
        <p:nvGraphicFramePr>
          <p:cNvPr id="19" name="Content Placeholder 15">
            <a:extLst>
              <a:ext uri="{FF2B5EF4-FFF2-40B4-BE49-F238E27FC236}">
                <a16:creationId xmlns:a16="http://schemas.microsoft.com/office/drawing/2014/main" id="{9BFB5C5E-5F64-4906-A215-1B4FD8858870}"/>
              </a:ext>
            </a:extLst>
          </p:cNvPr>
          <p:cNvGraphicFramePr>
            <a:graphicFrameLocks noGrp="1"/>
          </p:cNvGraphicFramePr>
          <p:nvPr>
            <p:ph idx="1"/>
            <p:extLst/>
          </p:nvPr>
        </p:nvGraphicFramePr>
        <p:xfrm>
          <a:off x="640080" y="1463040"/>
          <a:ext cx="100584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282435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E5FFB4-7B52-40B7-81BA-C09FEDE00C5A}"/>
              </a:ext>
            </a:extLst>
          </p:cNvPr>
          <p:cNvPicPr>
            <a:picLocks noChangeAspect="1"/>
          </p:cNvPicPr>
          <p:nvPr/>
        </p:nvPicPr>
        <p:blipFill>
          <a:blip r:embed="rId3"/>
          <a:stretch>
            <a:fillRect/>
          </a:stretch>
        </p:blipFill>
        <p:spPr>
          <a:xfrm>
            <a:off x="710424" y="68263"/>
            <a:ext cx="10771152" cy="6264275"/>
          </a:xfrm>
          <a:prstGeom prst="rect">
            <a:avLst/>
          </a:prstGeom>
          <a:noFill/>
        </p:spPr>
      </p:pic>
    </p:spTree>
    <p:extLst>
      <p:ext uri="{BB962C8B-B14F-4D97-AF65-F5344CB8AC3E}">
        <p14:creationId xmlns:p14="http://schemas.microsoft.com/office/powerpoint/2010/main" val="32949535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81BDC3-7592-45DF-9566-6A118F78FC59}"/>
              </a:ext>
            </a:extLst>
          </p:cNvPr>
          <p:cNvSpPr/>
          <p:nvPr/>
        </p:nvSpPr>
        <p:spPr>
          <a:xfrm>
            <a:off x="423504" y="486738"/>
            <a:ext cx="3425780" cy="8113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Outcome Competencies -Graduates</a:t>
            </a:r>
          </a:p>
        </p:txBody>
      </p:sp>
      <p:sp>
        <p:nvSpPr>
          <p:cNvPr id="4" name="Rectangle 3">
            <a:extLst>
              <a:ext uri="{FF2B5EF4-FFF2-40B4-BE49-F238E27FC236}">
                <a16:creationId xmlns:a16="http://schemas.microsoft.com/office/drawing/2014/main" id="{89986921-BDD5-4CFD-9C76-146CE1BEEA1B}"/>
              </a:ext>
            </a:extLst>
          </p:cNvPr>
          <p:cNvSpPr/>
          <p:nvPr/>
        </p:nvSpPr>
        <p:spPr>
          <a:xfrm>
            <a:off x="423504" y="4985542"/>
            <a:ext cx="3425780" cy="8113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Essential Resources</a:t>
            </a:r>
          </a:p>
        </p:txBody>
      </p:sp>
      <p:sp>
        <p:nvSpPr>
          <p:cNvPr id="5" name="Rectangle 4">
            <a:extLst>
              <a:ext uri="{FF2B5EF4-FFF2-40B4-BE49-F238E27FC236}">
                <a16:creationId xmlns:a16="http://schemas.microsoft.com/office/drawing/2014/main" id="{EDBDD6E2-0525-4A7E-8A2B-16D3E52DBDC8}"/>
              </a:ext>
            </a:extLst>
          </p:cNvPr>
          <p:cNvSpPr/>
          <p:nvPr/>
        </p:nvSpPr>
        <p:spPr>
          <a:xfrm>
            <a:off x="423504" y="1385382"/>
            <a:ext cx="3425780" cy="8113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Standardized Performance-based Assessments - Students</a:t>
            </a:r>
          </a:p>
        </p:txBody>
      </p:sp>
      <p:sp>
        <p:nvSpPr>
          <p:cNvPr id="6" name="Rectangle 5">
            <a:extLst>
              <a:ext uri="{FF2B5EF4-FFF2-40B4-BE49-F238E27FC236}">
                <a16:creationId xmlns:a16="http://schemas.microsoft.com/office/drawing/2014/main" id="{69EA6B8B-2C2E-491F-9F60-93181EC8CBCA}"/>
              </a:ext>
            </a:extLst>
          </p:cNvPr>
          <p:cNvSpPr/>
          <p:nvPr/>
        </p:nvSpPr>
        <p:spPr>
          <a:xfrm>
            <a:off x="423504" y="2284026"/>
            <a:ext cx="3425780" cy="8113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Data Management System</a:t>
            </a:r>
          </a:p>
        </p:txBody>
      </p:sp>
      <p:sp>
        <p:nvSpPr>
          <p:cNvPr id="7" name="Rectangle 6">
            <a:extLst>
              <a:ext uri="{FF2B5EF4-FFF2-40B4-BE49-F238E27FC236}">
                <a16:creationId xmlns:a16="http://schemas.microsoft.com/office/drawing/2014/main" id="{3E4742FD-9FEF-493E-87AD-FDE153140275}"/>
              </a:ext>
            </a:extLst>
          </p:cNvPr>
          <p:cNvSpPr/>
          <p:nvPr/>
        </p:nvSpPr>
        <p:spPr>
          <a:xfrm>
            <a:off x="423504" y="3176405"/>
            <a:ext cx="3425780" cy="8113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Research Agenda</a:t>
            </a:r>
          </a:p>
        </p:txBody>
      </p:sp>
      <p:sp>
        <p:nvSpPr>
          <p:cNvPr id="8" name="Rectangle 7">
            <a:extLst>
              <a:ext uri="{FF2B5EF4-FFF2-40B4-BE49-F238E27FC236}">
                <a16:creationId xmlns:a16="http://schemas.microsoft.com/office/drawing/2014/main" id="{27AF31D2-3411-41D6-B4B6-8C50900C5250}"/>
              </a:ext>
            </a:extLst>
          </p:cNvPr>
          <p:cNvSpPr/>
          <p:nvPr/>
        </p:nvSpPr>
        <p:spPr>
          <a:xfrm>
            <a:off x="423504" y="4090339"/>
            <a:ext cx="3425780" cy="8113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Faculty Development</a:t>
            </a:r>
          </a:p>
        </p:txBody>
      </p:sp>
      <p:sp>
        <p:nvSpPr>
          <p:cNvPr id="10" name="Rectangle 9">
            <a:extLst>
              <a:ext uri="{FF2B5EF4-FFF2-40B4-BE49-F238E27FC236}">
                <a16:creationId xmlns:a16="http://schemas.microsoft.com/office/drawing/2014/main" id="{8C74C103-4DB1-4EA8-A64F-13AEA687ADBB}"/>
              </a:ext>
            </a:extLst>
          </p:cNvPr>
          <p:cNvSpPr/>
          <p:nvPr/>
        </p:nvSpPr>
        <p:spPr>
          <a:xfrm>
            <a:off x="3984130" y="2832491"/>
            <a:ext cx="3425780" cy="8113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Data Management System</a:t>
            </a:r>
          </a:p>
        </p:txBody>
      </p:sp>
      <p:sp>
        <p:nvSpPr>
          <p:cNvPr id="11" name="Rectangle 10">
            <a:extLst>
              <a:ext uri="{FF2B5EF4-FFF2-40B4-BE49-F238E27FC236}">
                <a16:creationId xmlns:a16="http://schemas.microsoft.com/office/drawing/2014/main" id="{34B75946-3E73-4E0C-BA8C-D92A807F34B6}"/>
              </a:ext>
            </a:extLst>
          </p:cNvPr>
          <p:cNvSpPr/>
          <p:nvPr/>
        </p:nvSpPr>
        <p:spPr>
          <a:xfrm>
            <a:off x="3984130" y="4670573"/>
            <a:ext cx="3425780" cy="8113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Academic-Clinic Partnerships</a:t>
            </a:r>
          </a:p>
        </p:txBody>
      </p:sp>
      <p:sp>
        <p:nvSpPr>
          <p:cNvPr id="12" name="Rectangle 11">
            <a:extLst>
              <a:ext uri="{FF2B5EF4-FFF2-40B4-BE49-F238E27FC236}">
                <a16:creationId xmlns:a16="http://schemas.microsoft.com/office/drawing/2014/main" id="{9BE695E7-C461-4ABE-A392-0A1889ADDAEC}"/>
              </a:ext>
            </a:extLst>
          </p:cNvPr>
          <p:cNvSpPr/>
          <p:nvPr/>
        </p:nvSpPr>
        <p:spPr>
          <a:xfrm>
            <a:off x="3984130" y="3751532"/>
            <a:ext cx="3425780" cy="8113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Research Agenda</a:t>
            </a:r>
          </a:p>
        </p:txBody>
      </p:sp>
      <p:sp>
        <p:nvSpPr>
          <p:cNvPr id="13" name="Rectangle 12">
            <a:extLst>
              <a:ext uri="{FF2B5EF4-FFF2-40B4-BE49-F238E27FC236}">
                <a16:creationId xmlns:a16="http://schemas.microsoft.com/office/drawing/2014/main" id="{76B95B2C-555A-4E84-91BF-4E82F8DB36B6}"/>
              </a:ext>
            </a:extLst>
          </p:cNvPr>
          <p:cNvSpPr/>
          <p:nvPr/>
        </p:nvSpPr>
        <p:spPr>
          <a:xfrm>
            <a:off x="3984130" y="1908394"/>
            <a:ext cx="3425780" cy="8113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Standardization</a:t>
            </a:r>
          </a:p>
        </p:txBody>
      </p:sp>
      <p:sp>
        <p:nvSpPr>
          <p:cNvPr id="14" name="Rectangle 13">
            <a:extLst>
              <a:ext uri="{FF2B5EF4-FFF2-40B4-BE49-F238E27FC236}">
                <a16:creationId xmlns:a16="http://schemas.microsoft.com/office/drawing/2014/main" id="{338698D3-3301-43C8-8CC4-D28D27460B1A}"/>
              </a:ext>
            </a:extLst>
          </p:cNvPr>
          <p:cNvSpPr/>
          <p:nvPr/>
        </p:nvSpPr>
        <p:spPr>
          <a:xfrm rot="16200000">
            <a:off x="8529814" y="2776217"/>
            <a:ext cx="6096419" cy="811369"/>
          </a:xfrm>
          <a:prstGeom prst="rect">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Collaborative Vision for the Future of PT Education</a:t>
            </a:r>
          </a:p>
        </p:txBody>
      </p:sp>
      <p:sp>
        <p:nvSpPr>
          <p:cNvPr id="15" name="Rectangle 14">
            <a:extLst>
              <a:ext uri="{FF2B5EF4-FFF2-40B4-BE49-F238E27FC236}">
                <a16:creationId xmlns:a16="http://schemas.microsoft.com/office/drawing/2014/main" id="{6C4198D4-D6A0-4EB6-9256-1BB2C7A1E774}"/>
              </a:ext>
            </a:extLst>
          </p:cNvPr>
          <p:cNvSpPr/>
          <p:nvPr/>
        </p:nvSpPr>
        <p:spPr>
          <a:xfrm>
            <a:off x="3984130" y="986609"/>
            <a:ext cx="3425780" cy="8113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sngStrike" kern="1200" cap="none" spc="0" normalizeH="0" baseline="0" noProof="0" dirty="0">
                <a:ln>
                  <a:noFill/>
                </a:ln>
                <a:solidFill>
                  <a:schemeClr val="bg1">
                    <a:lumMod val="85000"/>
                  </a:schemeClr>
                </a:solidFill>
                <a:effectLst/>
                <a:uLnTx/>
                <a:uFillTx/>
                <a:latin typeface="Arial"/>
                <a:ea typeface="+mn-ea"/>
                <a:cs typeface="+mn-cs"/>
              </a:rPr>
              <a:t>Model/Pathway of Education</a:t>
            </a:r>
          </a:p>
        </p:txBody>
      </p:sp>
      <p:sp>
        <p:nvSpPr>
          <p:cNvPr id="16" name="Rectangle 15">
            <a:extLst>
              <a:ext uri="{FF2B5EF4-FFF2-40B4-BE49-F238E27FC236}">
                <a16:creationId xmlns:a16="http://schemas.microsoft.com/office/drawing/2014/main" id="{DE133B8E-63F5-4D74-A72A-B91E3C999A15}"/>
              </a:ext>
            </a:extLst>
          </p:cNvPr>
          <p:cNvSpPr/>
          <p:nvPr/>
        </p:nvSpPr>
        <p:spPr>
          <a:xfrm>
            <a:off x="7544756" y="1925393"/>
            <a:ext cx="3425780" cy="8113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PTA Education Issues</a:t>
            </a:r>
          </a:p>
        </p:txBody>
      </p:sp>
      <p:sp>
        <p:nvSpPr>
          <p:cNvPr id="17" name="Rectangle 16">
            <a:extLst>
              <a:ext uri="{FF2B5EF4-FFF2-40B4-BE49-F238E27FC236}">
                <a16:creationId xmlns:a16="http://schemas.microsoft.com/office/drawing/2014/main" id="{55DE411D-60D2-403E-B780-1251B16602DD}"/>
              </a:ext>
            </a:extLst>
          </p:cNvPr>
          <p:cNvSpPr/>
          <p:nvPr/>
        </p:nvSpPr>
        <p:spPr>
          <a:xfrm>
            <a:off x="7544756" y="2841080"/>
            <a:ext cx="3425780" cy="8113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Cost of Education/Student Debt</a:t>
            </a:r>
          </a:p>
        </p:txBody>
      </p:sp>
      <p:sp>
        <p:nvSpPr>
          <p:cNvPr id="18" name="Rectangle 17">
            <a:extLst>
              <a:ext uri="{FF2B5EF4-FFF2-40B4-BE49-F238E27FC236}">
                <a16:creationId xmlns:a16="http://schemas.microsoft.com/office/drawing/2014/main" id="{B8C56377-DC02-4546-B4C8-0A7F02CE1762}"/>
              </a:ext>
            </a:extLst>
          </p:cNvPr>
          <p:cNvSpPr/>
          <p:nvPr/>
        </p:nvSpPr>
        <p:spPr>
          <a:xfrm>
            <a:off x="7544756" y="3776697"/>
            <a:ext cx="3425780" cy="8113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mn-cs"/>
              </a:rPr>
              <a:t>DEI Issues in Education</a:t>
            </a:r>
          </a:p>
        </p:txBody>
      </p:sp>
    </p:spTree>
    <p:extLst>
      <p:ext uri="{BB962C8B-B14F-4D97-AF65-F5344CB8AC3E}">
        <p14:creationId xmlns:p14="http://schemas.microsoft.com/office/powerpoint/2010/main" val="394889421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8C94B-0F9F-4329-BFBF-8FD335C41EB8}"/>
              </a:ext>
            </a:extLst>
          </p:cNvPr>
          <p:cNvSpPr>
            <a:spLocks noGrp="1"/>
          </p:cNvSpPr>
          <p:nvPr>
            <p:ph type="title"/>
          </p:nvPr>
        </p:nvSpPr>
        <p:spPr/>
        <p:txBody>
          <a:bodyPr/>
          <a:lstStyle/>
          <a:p>
            <a:r>
              <a:rPr lang="en-US" dirty="0"/>
              <a:t>Consideration for Clinical Education</a:t>
            </a:r>
          </a:p>
        </p:txBody>
      </p:sp>
      <p:pic>
        <p:nvPicPr>
          <p:cNvPr id="5" name="Content Placeholder 4">
            <a:extLst>
              <a:ext uri="{FF2B5EF4-FFF2-40B4-BE49-F238E27FC236}">
                <a16:creationId xmlns:a16="http://schemas.microsoft.com/office/drawing/2014/main" id="{5700031B-8DC0-445A-B649-AE66E9B82023}"/>
              </a:ext>
            </a:extLst>
          </p:cNvPr>
          <p:cNvPicPr>
            <a:picLocks noGrp="1" noChangeAspect="1"/>
          </p:cNvPicPr>
          <p:nvPr>
            <p:ph idx="1"/>
          </p:nvPr>
        </p:nvPicPr>
        <p:blipFill>
          <a:blip r:embed="rId3"/>
          <a:stretch>
            <a:fillRect/>
          </a:stretch>
        </p:blipFill>
        <p:spPr>
          <a:xfrm>
            <a:off x="3406019" y="914400"/>
            <a:ext cx="5379962" cy="5342645"/>
          </a:xfrm>
        </p:spPr>
      </p:pic>
      <p:sp>
        <p:nvSpPr>
          <p:cNvPr id="8" name="Oval 7">
            <a:extLst>
              <a:ext uri="{FF2B5EF4-FFF2-40B4-BE49-F238E27FC236}">
                <a16:creationId xmlns:a16="http://schemas.microsoft.com/office/drawing/2014/main" id="{54A77620-386B-0A47-84F0-BBC34E3E236C}"/>
              </a:ext>
            </a:extLst>
          </p:cNvPr>
          <p:cNvSpPr/>
          <p:nvPr/>
        </p:nvSpPr>
        <p:spPr>
          <a:xfrm>
            <a:off x="4714593" y="2380375"/>
            <a:ext cx="2762813" cy="2520809"/>
          </a:xfrm>
          <a:prstGeom prst="ellipse">
            <a:avLst/>
          </a:prstGeom>
          <a:solidFill>
            <a:schemeClr val="bg1">
              <a:lumMod val="95000"/>
              <a:alpha val="4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Arial"/>
                <a:ea typeface="+mn-ea"/>
                <a:cs typeface="+mn-cs"/>
              </a:rPr>
              <a:t>Clinical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a:rPr>
              <a:t>Education</a:t>
            </a:r>
            <a:endParaRPr kumimoji="0" lang="en-US" sz="2400" b="0" i="0" u="none" strike="noStrike" kern="1200" cap="none" spc="0" normalizeH="0" baseline="0" noProof="0" dirty="0">
              <a:ln>
                <a:noFill/>
              </a:ln>
              <a:solidFill>
                <a:schemeClr val="tx1"/>
              </a:solidFill>
              <a:effectLst/>
              <a:uLnTx/>
              <a:uFillTx/>
              <a:latin typeface="Arial"/>
              <a:ea typeface="+mn-ea"/>
              <a:cs typeface="+mn-cs"/>
            </a:endParaRPr>
          </a:p>
        </p:txBody>
      </p:sp>
    </p:spTree>
    <p:extLst>
      <p:ext uri="{BB962C8B-B14F-4D97-AF65-F5344CB8AC3E}">
        <p14:creationId xmlns:p14="http://schemas.microsoft.com/office/powerpoint/2010/main" val="5359560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61BBB-EFFB-48BD-9CA6-77E2B6076F35}"/>
              </a:ext>
            </a:extLst>
          </p:cNvPr>
          <p:cNvSpPr>
            <a:spLocks noGrp="1"/>
          </p:cNvSpPr>
          <p:nvPr>
            <p:ph type="title"/>
          </p:nvPr>
        </p:nvSpPr>
        <p:spPr/>
        <p:txBody>
          <a:bodyPr/>
          <a:lstStyle/>
          <a:p>
            <a:r>
              <a:rPr lang="en-US" dirty="0"/>
              <a:t>Examples of Work Resulting from Strategy Group Recommendations</a:t>
            </a:r>
          </a:p>
        </p:txBody>
      </p:sp>
      <p:sp>
        <p:nvSpPr>
          <p:cNvPr id="3" name="Content Placeholder 2">
            <a:extLst>
              <a:ext uri="{FF2B5EF4-FFF2-40B4-BE49-F238E27FC236}">
                <a16:creationId xmlns:a16="http://schemas.microsoft.com/office/drawing/2014/main" id="{FB83640E-EDB2-4C9C-A884-DED0D9649556}"/>
              </a:ext>
            </a:extLst>
          </p:cNvPr>
          <p:cNvSpPr>
            <a:spLocks noGrp="1"/>
          </p:cNvSpPr>
          <p:nvPr>
            <p:ph sz="half" idx="1"/>
          </p:nvPr>
        </p:nvSpPr>
        <p:spPr/>
        <p:txBody>
          <a:bodyPr>
            <a:normAutofit/>
          </a:bodyPr>
          <a:lstStyle/>
          <a:p>
            <a:pPr marL="0" indent="0">
              <a:buNone/>
            </a:pPr>
            <a:r>
              <a:rPr lang="en-US" sz="2800" b="1" dirty="0"/>
              <a:t>Education Research:</a:t>
            </a:r>
          </a:p>
          <a:p>
            <a:r>
              <a:rPr lang="en-US" sz="2800" dirty="0"/>
              <a:t>Education Data Catalog</a:t>
            </a:r>
          </a:p>
          <a:p>
            <a:r>
              <a:rPr lang="en-US" sz="2800" dirty="0"/>
              <a:t>Grant Writing and Mentoring in Education Research (GAMER) workshops</a:t>
            </a:r>
          </a:p>
          <a:p>
            <a:r>
              <a:rPr lang="en-US" sz="2800" dirty="0"/>
              <a:t>Medical Education Research Certification (MERC) program</a:t>
            </a:r>
          </a:p>
          <a:p>
            <a:r>
              <a:rPr lang="en-US" sz="2800" dirty="0"/>
              <a:t>Education Research Network</a:t>
            </a:r>
          </a:p>
        </p:txBody>
      </p:sp>
      <p:sp>
        <p:nvSpPr>
          <p:cNvPr id="4" name="Content Placeholder 3">
            <a:extLst>
              <a:ext uri="{FF2B5EF4-FFF2-40B4-BE49-F238E27FC236}">
                <a16:creationId xmlns:a16="http://schemas.microsoft.com/office/drawing/2014/main" id="{C67F829E-9F36-4B3D-A12E-C22B92925668}"/>
              </a:ext>
            </a:extLst>
          </p:cNvPr>
          <p:cNvSpPr>
            <a:spLocks noGrp="1"/>
          </p:cNvSpPr>
          <p:nvPr>
            <p:ph sz="half" idx="2"/>
          </p:nvPr>
        </p:nvSpPr>
        <p:spPr>
          <a:xfrm>
            <a:off x="5852159" y="1463040"/>
            <a:ext cx="5387341" cy="4572000"/>
          </a:xfrm>
        </p:spPr>
        <p:txBody>
          <a:bodyPr>
            <a:normAutofit/>
          </a:bodyPr>
          <a:lstStyle/>
          <a:p>
            <a:pPr marL="0" indent="0">
              <a:buNone/>
            </a:pPr>
            <a:r>
              <a:rPr lang="en-US" sz="2800" b="1" dirty="0"/>
              <a:t>Competency-based Education:</a:t>
            </a:r>
          </a:p>
          <a:p>
            <a:r>
              <a:rPr lang="en-US" sz="2800" dirty="0"/>
              <a:t>Series of developmental presentations</a:t>
            </a:r>
          </a:p>
          <a:p>
            <a:r>
              <a:rPr lang="en-US" sz="2800" dirty="0"/>
              <a:t>Working panels: Domains of competence; entrustable professional activities; research</a:t>
            </a:r>
          </a:p>
          <a:p>
            <a:r>
              <a:rPr lang="en-US" sz="2800" dirty="0"/>
              <a:t>Stakeholder reactor panel</a:t>
            </a:r>
          </a:p>
          <a:p>
            <a:r>
              <a:rPr lang="en-US" sz="2800" dirty="0"/>
              <a:t>Residency Competency Instrument</a:t>
            </a:r>
          </a:p>
        </p:txBody>
      </p:sp>
    </p:spTree>
    <p:extLst>
      <p:ext uri="{BB962C8B-B14F-4D97-AF65-F5344CB8AC3E}">
        <p14:creationId xmlns:p14="http://schemas.microsoft.com/office/powerpoint/2010/main" val="36621120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00558-8E77-48A0-B680-70303E5ADD7A}"/>
              </a:ext>
            </a:extLst>
          </p:cNvPr>
          <p:cNvSpPr>
            <a:spLocks noGrp="1"/>
          </p:cNvSpPr>
          <p:nvPr>
            <p:ph type="title"/>
          </p:nvPr>
        </p:nvSpPr>
        <p:spPr/>
        <p:txBody>
          <a:bodyPr/>
          <a:lstStyle/>
          <a:p>
            <a:r>
              <a:rPr lang="en-US" dirty="0"/>
              <a:t>National Study on Excellence and Innovation in Physical Therapist Education</a:t>
            </a:r>
          </a:p>
        </p:txBody>
      </p:sp>
      <p:pic>
        <p:nvPicPr>
          <p:cNvPr id="5" name="Content Placeholder 4">
            <a:extLst>
              <a:ext uri="{FF2B5EF4-FFF2-40B4-BE49-F238E27FC236}">
                <a16:creationId xmlns:a16="http://schemas.microsoft.com/office/drawing/2014/main" id="{206CDD2C-12FD-4A5D-8098-1228AAC0DE18}"/>
              </a:ext>
            </a:extLst>
          </p:cNvPr>
          <p:cNvPicPr>
            <a:picLocks noGrp="1" noChangeAspect="1"/>
          </p:cNvPicPr>
          <p:nvPr>
            <p:ph idx="1"/>
          </p:nvPr>
        </p:nvPicPr>
        <p:blipFill>
          <a:blip r:embed="rId3"/>
          <a:stretch>
            <a:fillRect/>
          </a:stretch>
        </p:blipFill>
        <p:spPr>
          <a:xfrm>
            <a:off x="149323" y="1514869"/>
            <a:ext cx="5236921" cy="2322345"/>
          </a:xfrm>
        </p:spPr>
      </p:pic>
      <p:pic>
        <p:nvPicPr>
          <p:cNvPr id="9" name="Picture 8">
            <a:extLst>
              <a:ext uri="{FF2B5EF4-FFF2-40B4-BE49-F238E27FC236}">
                <a16:creationId xmlns:a16="http://schemas.microsoft.com/office/drawing/2014/main" id="{45B8A56B-2FC2-41BE-A359-3F4095CB5B63}"/>
              </a:ext>
            </a:extLst>
          </p:cNvPr>
          <p:cNvPicPr>
            <a:picLocks noChangeAspect="1"/>
          </p:cNvPicPr>
          <p:nvPr/>
        </p:nvPicPr>
        <p:blipFill>
          <a:blip r:embed="rId4"/>
          <a:stretch>
            <a:fillRect/>
          </a:stretch>
        </p:blipFill>
        <p:spPr>
          <a:xfrm>
            <a:off x="2076829" y="3837214"/>
            <a:ext cx="5095405" cy="2364985"/>
          </a:xfrm>
          <a:prstGeom prst="rect">
            <a:avLst/>
          </a:prstGeom>
        </p:spPr>
      </p:pic>
      <p:pic>
        <p:nvPicPr>
          <p:cNvPr id="10" name="Picture 9">
            <a:extLst>
              <a:ext uri="{FF2B5EF4-FFF2-40B4-BE49-F238E27FC236}">
                <a16:creationId xmlns:a16="http://schemas.microsoft.com/office/drawing/2014/main" id="{DB90E115-2FB3-43BD-B410-04D6D0CAC295}"/>
              </a:ext>
            </a:extLst>
          </p:cNvPr>
          <p:cNvPicPr>
            <a:picLocks noChangeAspect="1"/>
          </p:cNvPicPr>
          <p:nvPr/>
        </p:nvPicPr>
        <p:blipFill>
          <a:blip r:embed="rId5"/>
          <a:stretch>
            <a:fillRect/>
          </a:stretch>
        </p:blipFill>
        <p:spPr>
          <a:xfrm>
            <a:off x="6930934" y="1252823"/>
            <a:ext cx="4620986" cy="4620986"/>
          </a:xfrm>
          <a:prstGeom prst="rect">
            <a:avLst/>
          </a:prstGeom>
        </p:spPr>
      </p:pic>
    </p:spTree>
    <p:extLst>
      <p:ext uri="{BB962C8B-B14F-4D97-AF65-F5344CB8AC3E}">
        <p14:creationId xmlns:p14="http://schemas.microsoft.com/office/powerpoint/2010/main" val="324177702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7">
            <a:extLst>
              <a:ext uri="{FF2B5EF4-FFF2-40B4-BE49-F238E27FC236}">
                <a16:creationId xmlns:a16="http://schemas.microsoft.com/office/drawing/2014/main" id="{73898FB4-642D-E84A-8FC2-192E29A522E8}"/>
              </a:ext>
            </a:extLst>
          </p:cNvPr>
          <p:cNvGraphicFramePr>
            <a:graphicFrameLocks/>
          </p:cNvGraphicFramePr>
          <p:nvPr/>
        </p:nvGraphicFramePr>
        <p:xfrm>
          <a:off x="616499" y="1371600"/>
          <a:ext cx="10959001" cy="3814637"/>
        </p:xfrm>
        <a:graphic>
          <a:graphicData uri="http://schemas.openxmlformats.org/drawingml/2006/table">
            <a:tbl>
              <a:tblPr firstRow="1" bandRow="1">
                <a:tableStyleId>{B301B821-A1FF-4177-AEE7-76D212191A09}</a:tableStyleId>
              </a:tblPr>
              <a:tblGrid>
                <a:gridCol w="6508921">
                  <a:extLst>
                    <a:ext uri="{9D8B030D-6E8A-4147-A177-3AD203B41FA5}">
                      <a16:colId xmlns:a16="http://schemas.microsoft.com/office/drawing/2014/main" val="2327186607"/>
                    </a:ext>
                  </a:extLst>
                </a:gridCol>
                <a:gridCol w="4450080">
                  <a:extLst>
                    <a:ext uri="{9D8B030D-6E8A-4147-A177-3AD203B41FA5}">
                      <a16:colId xmlns:a16="http://schemas.microsoft.com/office/drawing/2014/main" val="966647155"/>
                    </a:ext>
                  </a:extLst>
                </a:gridCol>
              </a:tblGrid>
              <a:tr h="622307">
                <a:tc>
                  <a:txBody>
                    <a:bodyPr/>
                    <a:lstStyle/>
                    <a:p>
                      <a:pPr marL="0" marR="0">
                        <a:lnSpc>
                          <a:spcPct val="115000"/>
                        </a:lnSpc>
                        <a:spcBef>
                          <a:spcPts val="0"/>
                        </a:spcBef>
                        <a:spcAft>
                          <a:spcPts val="0"/>
                        </a:spcAft>
                      </a:pPr>
                      <a:r>
                        <a:rPr lang="en-US" sz="2400" dirty="0">
                          <a:solidFill>
                            <a:srgbClr val="FFFFFF"/>
                          </a:solidFill>
                          <a:effectLst/>
                        </a:rPr>
                        <a:t>Project Element</a:t>
                      </a:r>
                      <a:endParaRPr lang="en-US" sz="2400" dirty="0">
                        <a:solidFill>
                          <a:srgbClr val="3A3A3A"/>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solidFill>
                            <a:srgbClr val="FFFFFF"/>
                          </a:solidFill>
                          <a:effectLst/>
                        </a:rPr>
                        <a:t>Timing</a:t>
                      </a:r>
                      <a:endParaRPr lang="en-US" sz="2400" dirty="0">
                        <a:solidFill>
                          <a:srgbClr val="3A3A3A"/>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64075495"/>
                  </a:ext>
                </a:extLst>
              </a:tr>
              <a:tr h="532055">
                <a:tc>
                  <a:txBody>
                    <a:bodyPr/>
                    <a:lstStyle/>
                    <a:p>
                      <a:pPr lvl="0"/>
                      <a:r>
                        <a:rPr lang="en-US" sz="2000" dirty="0"/>
                        <a:t>Education Research Strategy Meeting</a:t>
                      </a:r>
                    </a:p>
                  </a:txBody>
                  <a:tcPr marL="68580" marR="68580" marT="0" marB="0"/>
                </a:tc>
                <a:tc>
                  <a:txBody>
                    <a:bodyPr/>
                    <a:lstStyle/>
                    <a:p>
                      <a:pPr marL="0" marR="0">
                        <a:lnSpc>
                          <a:spcPct val="115000"/>
                        </a:lnSpc>
                        <a:spcBef>
                          <a:spcPts val="0"/>
                        </a:spcBef>
                        <a:spcAft>
                          <a:spcPts val="0"/>
                        </a:spcAft>
                      </a:pPr>
                      <a:r>
                        <a:rPr lang="en-US" sz="2000" dirty="0">
                          <a:solidFill>
                            <a:schemeClr val="tx1"/>
                          </a:solidFill>
                          <a:effectLst/>
                        </a:rPr>
                        <a:t>January 2017</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5694225"/>
                  </a:ext>
                </a:extLst>
              </a:tr>
              <a:tr h="532055">
                <a:tc>
                  <a:txBody>
                    <a:bodyPr/>
                    <a:lstStyle/>
                    <a:p>
                      <a:pPr lvl="0"/>
                      <a:r>
                        <a:rPr lang="en-US" sz="2000"/>
                        <a:t>Clinical Education Strategy Meeting</a:t>
                      </a:r>
                      <a:endParaRPr lang="en-US" sz="2000" dirty="0"/>
                    </a:p>
                  </a:txBody>
                  <a:tcPr marL="68580" marR="68580"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000" dirty="0">
                          <a:solidFill>
                            <a:schemeClr val="tx1"/>
                          </a:solidFill>
                          <a:effectLst/>
                        </a:rPr>
                        <a:t>October 2018</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37482824"/>
                  </a:ext>
                </a:extLst>
              </a:tr>
              <a:tr h="532055">
                <a:tc>
                  <a:txBody>
                    <a:bodyPr/>
                    <a:lstStyle/>
                    <a:p>
                      <a:pPr lvl="0"/>
                      <a:r>
                        <a:rPr lang="en-US" sz="2000" dirty="0"/>
                        <a:t>Outcomes Strategy Meeting</a:t>
                      </a:r>
                    </a:p>
                  </a:txBody>
                  <a:tcPr marL="68580" marR="68580"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000" dirty="0">
                          <a:solidFill>
                            <a:schemeClr val="tx1"/>
                          </a:solidFill>
                          <a:effectLst/>
                        </a:rPr>
                        <a:t>April 2019</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44092050"/>
                  </a:ext>
                </a:extLst>
              </a:tr>
              <a:tr h="532055">
                <a:tc>
                  <a:txBody>
                    <a:bodyPr/>
                    <a:lstStyle/>
                    <a:p>
                      <a:pPr lvl="0"/>
                      <a:r>
                        <a:rPr lang="en-US" sz="2000" dirty="0"/>
                        <a:t>Essential Resources Strategy Meeting</a:t>
                      </a:r>
                    </a:p>
                  </a:txBody>
                  <a:tcPr marL="68580" marR="68580"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000" dirty="0">
                          <a:solidFill>
                            <a:schemeClr val="tx1"/>
                          </a:solidFill>
                          <a:effectLst/>
                        </a:rPr>
                        <a:t>September 2019</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58285689"/>
                  </a:ext>
                </a:extLst>
              </a:tr>
              <a:tr h="532055">
                <a:tc>
                  <a:txBody>
                    <a:bodyPr/>
                    <a:lstStyle/>
                    <a:p>
                      <a:pPr lvl="0"/>
                      <a:r>
                        <a:rPr lang="en-US" sz="2000" dirty="0"/>
                        <a:t>Academic-Clinical Partnerships Strategy Meeting</a:t>
                      </a:r>
                    </a:p>
                  </a:txBody>
                  <a:tcPr marL="68580" marR="68580"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000" dirty="0">
                          <a:solidFill>
                            <a:schemeClr val="tx1"/>
                          </a:solidFill>
                          <a:effectLst/>
                        </a:rPr>
                        <a:t>March 2020</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5488636"/>
                  </a:ext>
                </a:extLst>
              </a:tr>
              <a:tr h="532055">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000" dirty="0"/>
                        <a:t>Closing/Culminating Strategy Process</a:t>
                      </a:r>
                    </a:p>
                  </a:txBody>
                  <a:tcPr marL="68580" marR="68580" marT="0" marB="0"/>
                </a:tc>
                <a:tc>
                  <a:txBody>
                    <a:bodyPr/>
                    <a:lstStyle/>
                    <a:p>
                      <a:pPr lvl="0">
                        <a:lnSpc>
                          <a:spcPct val="100000"/>
                        </a:lnSpc>
                        <a:spcAft>
                          <a:spcPts val="0"/>
                        </a:spcAft>
                      </a:pPr>
                      <a:r>
                        <a:rPr lang="en-US" sz="2000" dirty="0"/>
                        <a:t>July 2020 / May 2021 </a:t>
                      </a:r>
                    </a:p>
                  </a:txBody>
                  <a:tcPr marL="68580" marR="68580" marT="0" marB="0"/>
                </a:tc>
                <a:extLst>
                  <a:ext uri="{0D108BD9-81ED-4DB2-BD59-A6C34878D82A}">
                    <a16:rowId xmlns:a16="http://schemas.microsoft.com/office/drawing/2014/main" val="231589992"/>
                  </a:ext>
                </a:extLst>
              </a:tr>
            </a:tbl>
          </a:graphicData>
        </a:graphic>
      </p:graphicFrame>
      <p:sp>
        <p:nvSpPr>
          <p:cNvPr id="5" name="Title 1">
            <a:extLst>
              <a:ext uri="{FF2B5EF4-FFF2-40B4-BE49-F238E27FC236}">
                <a16:creationId xmlns:a16="http://schemas.microsoft.com/office/drawing/2014/main" id="{57671AD1-03CE-3341-9825-F75355B4A598}"/>
              </a:ext>
            </a:extLst>
          </p:cNvPr>
          <p:cNvSpPr txBox="1">
            <a:spLocks/>
          </p:cNvSpPr>
          <p:nvPr/>
        </p:nvSpPr>
        <p:spPr>
          <a:xfrm>
            <a:off x="640080" y="457200"/>
            <a:ext cx="10058400" cy="914400"/>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3200" kern="1200">
                <a:solidFill>
                  <a:schemeClr val="bg2"/>
                </a:solidFill>
                <a:latin typeface="Arial" panose="020B0604020202020204" pitchFamily="34" charset="0"/>
                <a:ea typeface="+mj-ea"/>
                <a:cs typeface="Arial" panose="020B0604020202020204" pitchFamily="34" charset="0"/>
              </a:defRPr>
            </a:lvl1pPr>
          </a:lstStyle>
          <a:p>
            <a:r>
              <a:rPr lang="en-US" dirty="0">
                <a:solidFill>
                  <a:srgbClr val="179DB8"/>
                </a:solidFill>
              </a:rPr>
              <a:t>Education Strategy Group Sessions</a:t>
            </a:r>
          </a:p>
        </p:txBody>
      </p:sp>
    </p:spTree>
    <p:extLst>
      <p:ext uri="{BB962C8B-B14F-4D97-AF65-F5344CB8AC3E}">
        <p14:creationId xmlns:p14="http://schemas.microsoft.com/office/powerpoint/2010/main" val="23184059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B214E8CB-6E24-43BA-B14B-2BAECFEAF1AD}"/>
              </a:ext>
            </a:extLst>
          </p:cNvPr>
          <p:cNvGraphicFramePr>
            <a:graphicFrameLocks noGrp="1"/>
          </p:cNvGraphicFramePr>
          <p:nvPr>
            <p:ph idx="1"/>
            <p:extLst/>
          </p:nvPr>
        </p:nvGraphicFramePr>
        <p:xfrm>
          <a:off x="640080" y="1371601"/>
          <a:ext cx="10959001" cy="4163569"/>
        </p:xfrm>
        <a:graphic>
          <a:graphicData uri="http://schemas.openxmlformats.org/drawingml/2006/table">
            <a:tbl>
              <a:tblPr firstRow="1" bandRow="1">
                <a:tableStyleId>{B301B821-A1FF-4177-AEE7-76D212191A09}</a:tableStyleId>
              </a:tblPr>
              <a:tblGrid>
                <a:gridCol w="6508921">
                  <a:extLst>
                    <a:ext uri="{9D8B030D-6E8A-4147-A177-3AD203B41FA5}">
                      <a16:colId xmlns:a16="http://schemas.microsoft.com/office/drawing/2014/main" val="2327186607"/>
                    </a:ext>
                  </a:extLst>
                </a:gridCol>
                <a:gridCol w="4450080">
                  <a:extLst>
                    <a:ext uri="{9D8B030D-6E8A-4147-A177-3AD203B41FA5}">
                      <a16:colId xmlns:a16="http://schemas.microsoft.com/office/drawing/2014/main" val="966647155"/>
                    </a:ext>
                  </a:extLst>
                </a:gridCol>
              </a:tblGrid>
              <a:tr h="720742">
                <a:tc>
                  <a:txBody>
                    <a:bodyPr/>
                    <a:lstStyle/>
                    <a:p>
                      <a:pPr marL="0" marR="0">
                        <a:lnSpc>
                          <a:spcPct val="115000"/>
                        </a:lnSpc>
                        <a:spcBef>
                          <a:spcPts val="0"/>
                        </a:spcBef>
                        <a:spcAft>
                          <a:spcPts val="0"/>
                        </a:spcAft>
                      </a:pPr>
                      <a:r>
                        <a:rPr lang="en-US" sz="2400" dirty="0">
                          <a:solidFill>
                            <a:srgbClr val="FFFFFF"/>
                          </a:solidFill>
                          <a:effectLst/>
                        </a:rPr>
                        <a:t>Project Element (McKinley Advisors)</a:t>
                      </a:r>
                      <a:endParaRPr lang="en-US" sz="2400" dirty="0">
                        <a:solidFill>
                          <a:srgbClr val="3A3A3A"/>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solidFill>
                            <a:srgbClr val="FFFFFF"/>
                          </a:solidFill>
                          <a:effectLst/>
                        </a:rPr>
                        <a:t>Timing</a:t>
                      </a:r>
                      <a:endParaRPr lang="en-US" sz="2400" dirty="0">
                        <a:solidFill>
                          <a:srgbClr val="3A3A3A"/>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64075495"/>
                  </a:ext>
                </a:extLst>
              </a:tr>
              <a:tr h="475815">
                <a:tc>
                  <a:txBody>
                    <a:bodyPr/>
                    <a:lstStyle/>
                    <a:p>
                      <a:pPr marL="0" marR="0">
                        <a:lnSpc>
                          <a:spcPct val="115000"/>
                        </a:lnSpc>
                        <a:spcBef>
                          <a:spcPts val="0"/>
                        </a:spcBef>
                        <a:spcAft>
                          <a:spcPts val="0"/>
                        </a:spcAft>
                      </a:pPr>
                      <a:r>
                        <a:rPr lang="en-US" sz="2000" dirty="0">
                          <a:solidFill>
                            <a:schemeClr val="tx1"/>
                          </a:solidFill>
                          <a:effectLst/>
                        </a:rPr>
                        <a:t>Immersion and Planning</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solidFill>
                            <a:schemeClr val="tx1"/>
                          </a:solidFill>
                          <a:effectLst/>
                        </a:rPr>
                        <a:t>October 2020</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5694225"/>
                  </a:ext>
                </a:extLst>
              </a:tr>
              <a:tr h="475815">
                <a:tc>
                  <a:txBody>
                    <a:bodyPr/>
                    <a:lstStyle/>
                    <a:p>
                      <a:pPr marL="0" marR="0">
                        <a:lnSpc>
                          <a:spcPct val="115000"/>
                        </a:lnSpc>
                        <a:spcBef>
                          <a:spcPts val="0"/>
                        </a:spcBef>
                        <a:spcAft>
                          <a:spcPts val="0"/>
                        </a:spcAft>
                      </a:pPr>
                      <a:r>
                        <a:rPr lang="en-US" sz="2000" dirty="0">
                          <a:solidFill>
                            <a:schemeClr val="tx1"/>
                          </a:solidFill>
                          <a:effectLst/>
                        </a:rPr>
                        <a:t>Review Background Materials and Past Research</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solidFill>
                            <a:schemeClr val="tx1"/>
                          </a:solidFill>
                          <a:effectLst/>
                        </a:rPr>
                        <a:t>October 2020</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37482824"/>
                  </a:ext>
                </a:extLst>
              </a:tr>
              <a:tr h="475815">
                <a:tc>
                  <a:txBody>
                    <a:bodyPr/>
                    <a:lstStyle/>
                    <a:p>
                      <a:pPr marL="0" marR="0">
                        <a:lnSpc>
                          <a:spcPct val="115000"/>
                        </a:lnSpc>
                        <a:spcBef>
                          <a:spcPts val="0"/>
                        </a:spcBef>
                        <a:spcAft>
                          <a:spcPts val="0"/>
                        </a:spcAft>
                      </a:pPr>
                      <a:r>
                        <a:rPr lang="en-US" sz="2000" dirty="0">
                          <a:solidFill>
                            <a:schemeClr val="tx1"/>
                          </a:solidFill>
                          <a:effectLst/>
                        </a:rPr>
                        <a:t>Virtual Strategic Planning Sessions with the ELP</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solidFill>
                            <a:schemeClr val="tx1"/>
                          </a:solidFill>
                          <a:effectLst/>
                        </a:rPr>
                        <a:t>October to November 2020</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44092050"/>
                  </a:ext>
                </a:extLst>
              </a:tr>
              <a:tr h="475815">
                <a:tc>
                  <a:txBody>
                    <a:bodyPr/>
                    <a:lstStyle/>
                    <a:p>
                      <a:pPr marL="0" marR="0">
                        <a:lnSpc>
                          <a:spcPct val="115000"/>
                        </a:lnSpc>
                        <a:spcBef>
                          <a:spcPts val="0"/>
                        </a:spcBef>
                        <a:spcAft>
                          <a:spcPts val="0"/>
                        </a:spcAft>
                      </a:pPr>
                      <a:r>
                        <a:rPr lang="en-US" sz="2000" dirty="0">
                          <a:solidFill>
                            <a:schemeClr val="tx1"/>
                          </a:solidFill>
                          <a:effectLst/>
                        </a:rPr>
                        <a:t>Draft “Straw Model” Framework</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solidFill>
                            <a:schemeClr val="tx1"/>
                          </a:solidFill>
                          <a:effectLst/>
                        </a:rPr>
                        <a:t>December 2020</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58285689"/>
                  </a:ext>
                </a:extLst>
              </a:tr>
              <a:tr h="475815">
                <a:tc>
                  <a:txBody>
                    <a:bodyPr/>
                    <a:lstStyle/>
                    <a:p>
                      <a:pPr marL="0" marR="0">
                        <a:lnSpc>
                          <a:spcPct val="115000"/>
                        </a:lnSpc>
                        <a:spcBef>
                          <a:spcPts val="0"/>
                        </a:spcBef>
                        <a:spcAft>
                          <a:spcPts val="0"/>
                        </a:spcAft>
                      </a:pPr>
                      <a:r>
                        <a:rPr lang="en-US" sz="2000" dirty="0">
                          <a:solidFill>
                            <a:schemeClr val="tx1"/>
                          </a:solidFill>
                          <a:effectLst/>
                        </a:rPr>
                        <a:t>Electronic Survey with Stakeholder Community </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solidFill>
                            <a:schemeClr val="tx1"/>
                          </a:solidFill>
                          <a:effectLst/>
                        </a:rPr>
                        <a:t>December 2020 to January 2021</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5488636"/>
                  </a:ext>
                </a:extLst>
              </a:tr>
              <a:tr h="475815">
                <a:tc>
                  <a:txBody>
                    <a:bodyPr/>
                    <a:lstStyle/>
                    <a:p>
                      <a:pPr marL="0" marR="0">
                        <a:lnSpc>
                          <a:spcPct val="115000"/>
                        </a:lnSpc>
                        <a:spcBef>
                          <a:spcPts val="0"/>
                        </a:spcBef>
                        <a:spcAft>
                          <a:spcPts val="0"/>
                        </a:spcAft>
                      </a:pPr>
                      <a:r>
                        <a:rPr lang="en-US" sz="2000" dirty="0">
                          <a:solidFill>
                            <a:schemeClr val="tx1"/>
                          </a:solidFill>
                          <a:effectLst/>
                        </a:rPr>
                        <a:t>Refine, Finalize and Present Strategic Framework</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solidFill>
                            <a:schemeClr val="tx1"/>
                          </a:solidFill>
                          <a:effectLst/>
                        </a:rPr>
                        <a:t>January to February 2021</a:t>
                      </a:r>
                      <a:endParaRPr lang="en-US" sz="20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1589992"/>
                  </a:ext>
                </a:extLst>
              </a:tr>
              <a:tr h="587937">
                <a:tc>
                  <a:txBody>
                    <a:bodyPr/>
                    <a:lstStyle/>
                    <a:p>
                      <a:r>
                        <a:rPr lang="en-US" sz="2000" dirty="0">
                          <a:solidFill>
                            <a:schemeClr val="tx1"/>
                          </a:solidFill>
                        </a:rPr>
                        <a:t>Submit Report to APTA BoD</a:t>
                      </a:r>
                      <a:endParaRPr lang="en-US" sz="2000" dirty="0">
                        <a:solidFill>
                          <a:schemeClr val="tx1"/>
                        </a:solidFill>
                        <a:latin typeface="+mn-lt"/>
                        <a:cs typeface="Arial" panose="020B0604020202020204" pitchFamily="34" charset="0"/>
                      </a:endParaRPr>
                    </a:p>
                  </a:txBody>
                  <a:tcPr/>
                </a:tc>
                <a:tc>
                  <a:txBody>
                    <a:bodyPr/>
                    <a:lstStyle/>
                    <a:p>
                      <a:r>
                        <a:rPr lang="en-US" sz="2000" dirty="0" smtClean="0">
                          <a:solidFill>
                            <a:schemeClr val="tx1"/>
                          </a:solidFill>
                        </a:rPr>
                        <a:t>August 2021</a:t>
                      </a:r>
                      <a:endParaRPr lang="en-US" sz="2000" dirty="0">
                        <a:solidFill>
                          <a:schemeClr val="tx1"/>
                        </a:solidFill>
                        <a:latin typeface="+mn-lt"/>
                      </a:endParaRPr>
                    </a:p>
                  </a:txBody>
                  <a:tcPr/>
                </a:tc>
                <a:extLst>
                  <a:ext uri="{0D108BD9-81ED-4DB2-BD59-A6C34878D82A}">
                    <a16:rowId xmlns:a16="http://schemas.microsoft.com/office/drawing/2014/main" val="3793106990"/>
                  </a:ext>
                </a:extLst>
              </a:tr>
            </a:tbl>
          </a:graphicData>
        </a:graphic>
      </p:graphicFrame>
      <p:sp>
        <p:nvSpPr>
          <p:cNvPr id="4" name="Title 1">
            <a:extLst>
              <a:ext uri="{FF2B5EF4-FFF2-40B4-BE49-F238E27FC236}">
                <a16:creationId xmlns:a16="http://schemas.microsoft.com/office/drawing/2014/main" id="{25BC2CC7-D998-E64D-A51F-9971EA5D3F8A}"/>
              </a:ext>
            </a:extLst>
          </p:cNvPr>
          <p:cNvSpPr txBox="1">
            <a:spLocks/>
          </p:cNvSpPr>
          <p:nvPr/>
        </p:nvSpPr>
        <p:spPr>
          <a:xfrm>
            <a:off x="640080" y="457200"/>
            <a:ext cx="10058400" cy="914400"/>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3200" kern="1200">
                <a:solidFill>
                  <a:schemeClr val="bg2"/>
                </a:solidFill>
                <a:latin typeface="Arial" panose="020B0604020202020204" pitchFamily="34" charset="0"/>
                <a:ea typeface="+mj-ea"/>
                <a:cs typeface="Arial" panose="020B0604020202020204" pitchFamily="34" charset="0"/>
              </a:defRPr>
            </a:lvl1pPr>
          </a:lstStyle>
          <a:p>
            <a:r>
              <a:rPr lang="en-US" dirty="0">
                <a:solidFill>
                  <a:srgbClr val="179DB8"/>
                </a:solidFill>
              </a:rPr>
              <a:t>Closing/Culminating Strategy Process (2020-2021)</a:t>
            </a:r>
          </a:p>
        </p:txBody>
      </p:sp>
    </p:spTree>
    <p:extLst>
      <p:ext uri="{BB962C8B-B14F-4D97-AF65-F5344CB8AC3E}">
        <p14:creationId xmlns:p14="http://schemas.microsoft.com/office/powerpoint/2010/main" val="30429059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0B60B-9DA8-428A-BBE5-BB75DCBFDFB9}"/>
              </a:ext>
            </a:extLst>
          </p:cNvPr>
          <p:cNvSpPr>
            <a:spLocks noGrp="1"/>
          </p:cNvSpPr>
          <p:nvPr>
            <p:ph type="title"/>
          </p:nvPr>
        </p:nvSpPr>
        <p:spPr>
          <a:xfrm>
            <a:off x="640080" y="230557"/>
            <a:ext cx="9621820" cy="492443"/>
          </a:xfrm>
        </p:spPr>
        <p:txBody>
          <a:bodyPr/>
          <a:lstStyle/>
          <a:p>
            <a:r>
              <a:rPr lang="en-US" sz="3200" dirty="0"/>
              <a:t>Stakeholder Feedback Process</a:t>
            </a:r>
          </a:p>
        </p:txBody>
      </p:sp>
      <p:sp>
        <p:nvSpPr>
          <p:cNvPr id="3" name="Content Placeholder 2">
            <a:extLst>
              <a:ext uri="{FF2B5EF4-FFF2-40B4-BE49-F238E27FC236}">
                <a16:creationId xmlns:a16="http://schemas.microsoft.com/office/drawing/2014/main" id="{DA897A7E-C84E-4A89-879E-F755D54C839E}"/>
              </a:ext>
            </a:extLst>
          </p:cNvPr>
          <p:cNvSpPr>
            <a:spLocks noGrp="1"/>
          </p:cNvSpPr>
          <p:nvPr>
            <p:ph idx="1"/>
          </p:nvPr>
        </p:nvSpPr>
        <p:spPr/>
        <p:txBody>
          <a:bodyPr>
            <a:normAutofit/>
          </a:bodyPr>
          <a:lstStyle/>
          <a:p>
            <a:pPr marL="285750" indent="-285750">
              <a:buFont typeface="Arial" panose="020B0604020202020204" pitchFamily="34" charset="0"/>
              <a:buChar char="•"/>
            </a:pPr>
            <a:r>
              <a:rPr lang="en-US" sz="2800" dirty="0"/>
              <a:t>Education Stakeholder Survey:</a:t>
            </a:r>
          </a:p>
          <a:p>
            <a:pPr marL="742950" lvl="1" indent="-285750">
              <a:buFont typeface="Arial" panose="020B0604020202020204" pitchFamily="34" charset="0"/>
              <a:buChar char="•"/>
            </a:pPr>
            <a:r>
              <a:rPr lang="en-US" sz="2800" dirty="0"/>
              <a:t>1,301 respondents </a:t>
            </a:r>
          </a:p>
          <a:p>
            <a:pPr marL="742950" lvl="1" indent="-285750">
              <a:buFont typeface="Arial" panose="020B0604020202020204" pitchFamily="34" charset="0"/>
              <a:buChar char="•"/>
            </a:pPr>
            <a:r>
              <a:rPr lang="en-US" sz="2800" dirty="0"/>
              <a:t>Project overview</a:t>
            </a:r>
          </a:p>
          <a:p>
            <a:pPr marL="742950" lvl="1" indent="-285750">
              <a:buFont typeface="Arial" panose="020B0604020202020204" pitchFamily="34" charset="0"/>
              <a:buChar char="•"/>
            </a:pPr>
            <a:r>
              <a:rPr lang="en-US" sz="2800" dirty="0"/>
              <a:t>Quantitative and qualitative data</a:t>
            </a:r>
          </a:p>
          <a:p>
            <a:pPr marL="742950" lvl="1"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Town Hall:</a:t>
            </a:r>
          </a:p>
          <a:p>
            <a:pPr marL="742950" lvl="1" indent="-285750">
              <a:buFont typeface="Arial" panose="020B0604020202020204" pitchFamily="34" charset="0"/>
              <a:buChar char="•"/>
            </a:pPr>
            <a:r>
              <a:rPr lang="en-US" sz="2800" dirty="0"/>
              <a:t>286 participants</a:t>
            </a:r>
          </a:p>
          <a:p>
            <a:pPr marL="742950" lvl="1" indent="-285750">
              <a:buFont typeface="Arial" panose="020B0604020202020204" pitchFamily="34" charset="0"/>
              <a:buChar char="•"/>
            </a:pPr>
            <a:r>
              <a:rPr lang="en-US" sz="2800" dirty="0"/>
              <a:t>Project overview</a:t>
            </a:r>
          </a:p>
          <a:p>
            <a:pPr marL="742950" lvl="1" indent="-285750">
              <a:buFont typeface="Arial" panose="020B0604020202020204" pitchFamily="34" charset="0"/>
              <a:buChar char="•"/>
            </a:pPr>
            <a:r>
              <a:rPr lang="en-US" sz="2800" dirty="0"/>
              <a:t>Preliminary survey findings</a:t>
            </a:r>
          </a:p>
          <a:p>
            <a:pPr marL="742950" lvl="1" indent="-285750">
              <a:buFont typeface="Arial" panose="020B0604020202020204" pitchFamily="34" charset="0"/>
              <a:buChar char="•"/>
            </a:pPr>
            <a:r>
              <a:rPr lang="en-US" sz="2800" dirty="0"/>
              <a:t>Q&amp;A session</a:t>
            </a:r>
          </a:p>
        </p:txBody>
      </p:sp>
    </p:spTree>
    <p:extLst>
      <p:ext uri="{BB962C8B-B14F-4D97-AF65-F5344CB8AC3E}">
        <p14:creationId xmlns:p14="http://schemas.microsoft.com/office/powerpoint/2010/main" val="37758354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D203-B85A-460A-B8C0-7A78FC02EAB2}"/>
              </a:ext>
            </a:extLst>
          </p:cNvPr>
          <p:cNvSpPr>
            <a:spLocks noGrp="1"/>
          </p:cNvSpPr>
          <p:nvPr>
            <p:ph type="title"/>
          </p:nvPr>
        </p:nvSpPr>
        <p:spPr>
          <a:xfrm>
            <a:off x="1285090" y="230557"/>
            <a:ext cx="9621820" cy="492443"/>
          </a:xfrm>
        </p:spPr>
        <p:txBody>
          <a:bodyPr/>
          <a:lstStyle/>
          <a:p>
            <a:r>
              <a:rPr lang="en-US" sz="3200" dirty="0"/>
              <a:t>Six Major Themes (Pillars) Identified</a:t>
            </a:r>
          </a:p>
        </p:txBody>
      </p:sp>
      <p:sp>
        <p:nvSpPr>
          <p:cNvPr id="3" name="Content Placeholder 2">
            <a:extLst>
              <a:ext uri="{FF2B5EF4-FFF2-40B4-BE49-F238E27FC236}">
                <a16:creationId xmlns:a16="http://schemas.microsoft.com/office/drawing/2014/main" id="{4A881A5C-CD0E-47ED-8335-74B0351B4314}"/>
              </a:ext>
            </a:extLst>
          </p:cNvPr>
          <p:cNvSpPr>
            <a:spLocks noGrp="1"/>
          </p:cNvSpPr>
          <p:nvPr>
            <p:ph idx="1"/>
          </p:nvPr>
        </p:nvSpPr>
        <p:spPr>
          <a:xfrm>
            <a:off x="640080" y="1463040"/>
            <a:ext cx="10058400" cy="2585323"/>
          </a:xfrm>
        </p:spPr>
        <p:txBody>
          <a:bodyPr/>
          <a:lstStyle/>
          <a:p>
            <a:pPr marL="457200" indent="-457200">
              <a:buFont typeface="Arial" panose="020B0604020202020204" pitchFamily="34" charset="0"/>
              <a:buChar char="•"/>
            </a:pPr>
            <a:r>
              <a:rPr lang="en-US" sz="2800" dirty="0"/>
              <a:t>Accessibility of Education</a:t>
            </a:r>
          </a:p>
          <a:p>
            <a:pPr marL="457200" indent="-457200">
              <a:buFont typeface="Arial" panose="020B0604020202020204" pitchFamily="34" charset="0"/>
              <a:buChar char="•"/>
            </a:pPr>
            <a:r>
              <a:rPr lang="en-US" sz="2800" dirty="0"/>
              <a:t>Collaboration and Networks</a:t>
            </a:r>
          </a:p>
          <a:p>
            <a:pPr marL="457200" indent="-457200">
              <a:buFont typeface="Arial" panose="020B0604020202020204" pitchFamily="34" charset="0"/>
              <a:buChar char="•"/>
            </a:pPr>
            <a:r>
              <a:rPr lang="en-US" sz="2800" dirty="0"/>
              <a:t>Competency-Based Education</a:t>
            </a:r>
          </a:p>
          <a:p>
            <a:pPr marL="457200" indent="-457200">
              <a:buFont typeface="Arial" panose="020B0604020202020204" pitchFamily="34" charset="0"/>
              <a:buChar char="•"/>
            </a:pPr>
            <a:r>
              <a:rPr lang="en-US" sz="2800" dirty="0"/>
              <a:t>Diversity, Equity and Inclusion</a:t>
            </a:r>
          </a:p>
          <a:p>
            <a:pPr marL="457200" indent="-457200">
              <a:buFont typeface="Arial" panose="020B0604020202020204" pitchFamily="34" charset="0"/>
              <a:buChar char="•"/>
            </a:pPr>
            <a:r>
              <a:rPr lang="en-US" sz="2800" dirty="0"/>
              <a:t>Education Research and Data Management</a:t>
            </a:r>
          </a:p>
          <a:p>
            <a:pPr marL="457200" indent="-457200">
              <a:buFont typeface="Arial" panose="020B0604020202020204" pitchFamily="34" charset="0"/>
              <a:buChar char="•"/>
            </a:pPr>
            <a:r>
              <a:rPr lang="en-US" sz="2800" dirty="0"/>
              <a:t>Infrastructure, Capacity, and Faculty Development</a:t>
            </a:r>
          </a:p>
        </p:txBody>
      </p:sp>
    </p:spTree>
    <p:extLst>
      <p:ext uri="{BB962C8B-B14F-4D97-AF65-F5344CB8AC3E}">
        <p14:creationId xmlns:p14="http://schemas.microsoft.com/office/powerpoint/2010/main" val="11353701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EE855-84E9-4F78-8509-7C3D8B10F1AE}"/>
              </a:ext>
            </a:extLst>
          </p:cNvPr>
          <p:cNvSpPr>
            <a:spLocks noGrp="1"/>
          </p:cNvSpPr>
          <p:nvPr>
            <p:ph type="title"/>
          </p:nvPr>
        </p:nvSpPr>
        <p:spPr>
          <a:xfrm>
            <a:off x="640080" y="457200"/>
            <a:ext cx="10058400" cy="914400"/>
          </a:xfrm>
        </p:spPr>
        <p:txBody>
          <a:bodyPr anchor="t">
            <a:normAutofit/>
          </a:bodyPr>
          <a:lstStyle/>
          <a:p>
            <a:r>
              <a:rPr lang="en-US" dirty="0"/>
              <a:t>The Work Ahead: Leveraging Collaboration Among All Education Stakeholders to Achieve the Vision</a:t>
            </a:r>
          </a:p>
        </p:txBody>
      </p:sp>
      <p:sp>
        <p:nvSpPr>
          <p:cNvPr id="13" name="Content Placeholder 2">
            <a:extLst>
              <a:ext uri="{FF2B5EF4-FFF2-40B4-BE49-F238E27FC236}">
                <a16:creationId xmlns:a16="http://schemas.microsoft.com/office/drawing/2014/main" id="{C2DAE347-0028-4E1C-96A4-B779E4CEEBBF}"/>
              </a:ext>
            </a:extLst>
          </p:cNvPr>
          <p:cNvSpPr>
            <a:spLocks noGrp="1"/>
          </p:cNvSpPr>
          <p:nvPr>
            <p:ph sz="half" idx="1"/>
          </p:nvPr>
        </p:nvSpPr>
        <p:spPr>
          <a:xfrm>
            <a:off x="640080" y="2978690"/>
            <a:ext cx="4846320" cy="861774"/>
          </a:xfrm>
        </p:spPr>
        <p:txBody>
          <a:bodyPr/>
          <a:lstStyle/>
          <a:p>
            <a:pPr marL="457200" indent="-457200">
              <a:buFont typeface="Arial" panose="020B0604020202020204" pitchFamily="34" charset="0"/>
              <a:buChar char="•"/>
            </a:pPr>
            <a:r>
              <a:rPr lang="en-US" sz="2800" dirty="0" smtClean="0"/>
              <a:t>Will be publically available later this month</a:t>
            </a:r>
            <a:endParaRPr lang="en-US" sz="2800" dirty="0"/>
          </a:p>
        </p:txBody>
      </p:sp>
      <p:pic>
        <p:nvPicPr>
          <p:cNvPr id="8" name="Content Placeholder 7" descr="Graphical user interface, text, application&#10;&#10;Description automatically generated">
            <a:extLst>
              <a:ext uri="{FF2B5EF4-FFF2-40B4-BE49-F238E27FC236}">
                <a16:creationId xmlns:a16="http://schemas.microsoft.com/office/drawing/2014/main" id="{450D2C6B-A1A2-4B91-81A4-F5499F051BA1}"/>
              </a:ext>
            </a:extLst>
          </p:cNvPr>
          <p:cNvPicPr>
            <a:picLocks noGrp="1" noChangeAspect="1"/>
          </p:cNvPicPr>
          <p:nvPr>
            <p:ph sz="half" idx="2"/>
          </p:nvPr>
        </p:nvPicPr>
        <p:blipFill>
          <a:blip r:embed="rId2"/>
          <a:stretch>
            <a:fillRect/>
          </a:stretch>
        </p:blipFill>
        <p:spPr>
          <a:xfrm>
            <a:off x="6463899" y="1463040"/>
            <a:ext cx="3497579" cy="4572000"/>
          </a:xfrm>
          <a:noFill/>
          <a:ln w="9525">
            <a:solidFill>
              <a:schemeClr val="tx1"/>
            </a:solidFill>
          </a:ln>
        </p:spPr>
      </p:pic>
    </p:spTree>
    <p:extLst>
      <p:ext uri="{BB962C8B-B14F-4D97-AF65-F5344CB8AC3E}">
        <p14:creationId xmlns:p14="http://schemas.microsoft.com/office/powerpoint/2010/main" val="25604219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Discussion</a:t>
            </a:r>
            <a:endParaRPr lang="en-US" dirty="0"/>
          </a:p>
        </p:txBody>
      </p:sp>
      <p:sp>
        <p:nvSpPr>
          <p:cNvPr id="3" name="Content Placeholder 2"/>
          <p:cNvSpPr>
            <a:spLocks noGrp="1"/>
          </p:cNvSpPr>
          <p:nvPr>
            <p:ph idx="4294967295"/>
          </p:nvPr>
        </p:nvSpPr>
        <p:spPr>
          <a:xfrm>
            <a:off x="640080" y="3004377"/>
            <a:ext cx="10058400" cy="4572000"/>
          </a:xfrm>
        </p:spPr>
        <p:txBody>
          <a:bodyPr/>
          <a:lstStyle/>
          <a:p>
            <a:r>
              <a:rPr lang="en-US" dirty="0">
                <a:solidFill>
                  <a:schemeClr val="bg1"/>
                </a:solidFill>
              </a:rPr>
              <a:t>What concerns do you have relative to PT and PTA education?</a:t>
            </a:r>
          </a:p>
          <a:p>
            <a:endParaRPr lang="en-US" dirty="0" smtClean="0">
              <a:solidFill>
                <a:schemeClr val="bg1"/>
              </a:solidFill>
            </a:endParaRPr>
          </a:p>
          <a:p>
            <a:r>
              <a:rPr lang="en-US" dirty="0" smtClean="0">
                <a:solidFill>
                  <a:schemeClr val="bg1"/>
                </a:solidFill>
              </a:rPr>
              <a:t>What changes do you think need to be made in education to prepare graduates for practice in the future?</a:t>
            </a:r>
            <a:endParaRPr lang="en-US" dirty="0">
              <a:solidFill>
                <a:schemeClr val="bg1"/>
              </a:solidFill>
            </a:endParaRPr>
          </a:p>
        </p:txBody>
      </p:sp>
    </p:spTree>
    <p:extLst>
      <p:ext uri="{BB962C8B-B14F-4D97-AF65-F5344CB8AC3E}">
        <p14:creationId xmlns:p14="http://schemas.microsoft.com/office/powerpoint/2010/main" val="303043426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80184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A669D-038C-4DDD-9C8D-EADEB039922A}"/>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1952400851"/>
      </p:ext>
    </p:extLst>
  </p:cSld>
  <p:clrMapOvr>
    <a:masterClrMapping/>
  </p:clrMapOvr>
  <p:timing>
    <p:tnLst>
      <p:par>
        <p:cTn id="1" dur="indefinite" restart="never" nodeType="tmRoot"/>
      </p:par>
    </p:tnLst>
  </p:timing>
</p:sld>
</file>

<file path=ppt/theme/theme1.xml><?xml version="1.0" encoding="utf-8"?>
<a:theme xmlns:a="http://schemas.openxmlformats.org/drawingml/2006/main" name="APTA Template">
  <a:themeElements>
    <a:clrScheme name="APTA-042720">
      <a:dk1>
        <a:srgbClr val="3F4444"/>
      </a:dk1>
      <a:lt1>
        <a:srgbClr val="FFFFFF"/>
      </a:lt1>
      <a:dk2>
        <a:srgbClr val="3F4444"/>
      </a:dk2>
      <a:lt2>
        <a:srgbClr val="009CB6"/>
      </a:lt2>
      <a:accent1>
        <a:srgbClr val="009CB6"/>
      </a:accent1>
      <a:accent2>
        <a:srgbClr val="A5A5A5"/>
      </a:accent2>
      <a:accent3>
        <a:srgbClr val="0076CE"/>
      </a:accent3>
      <a:accent4>
        <a:srgbClr val="E4B9FC"/>
      </a:accent4>
      <a:accent5>
        <a:srgbClr val="005587"/>
      </a:accent5>
      <a:accent6>
        <a:srgbClr val="64A70B"/>
      </a:accent6>
      <a:hlink>
        <a:srgbClr val="005587"/>
      </a:hlink>
      <a:folHlink>
        <a:srgbClr val="3F4444"/>
      </a:folHlink>
    </a:clrScheme>
    <a:fontScheme name="AP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TA Widescreen Template_2021.potx" id="{D4872335-96DA-4F21-8A10-1188BA24A73F}" vid="{5B369E8C-DC46-4059-BEB5-73473CC4A0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4683</TotalTime>
  <Words>5888</Words>
  <Application>Microsoft Office PowerPoint</Application>
  <PresentationFormat>Widescreen</PresentationFormat>
  <Paragraphs>527</Paragraphs>
  <Slides>70</Slides>
  <Notes>36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70</vt:i4>
      </vt:variant>
    </vt:vector>
  </HeadingPairs>
  <TitlesOfParts>
    <vt:vector size="76" baseType="lpstr">
      <vt:lpstr>APTASans-Medium</vt:lpstr>
      <vt:lpstr>Arial</vt:lpstr>
      <vt:lpstr>Calibri</vt:lpstr>
      <vt:lpstr>Times New Roman</vt:lpstr>
      <vt:lpstr>APTA Template</vt:lpstr>
      <vt:lpstr>Office Theme</vt:lpstr>
      <vt:lpstr>Leveraging Our Past, Building Our Future</vt:lpstr>
      <vt:lpstr>My Journey…….</vt:lpstr>
      <vt:lpstr>Objectives</vt:lpstr>
      <vt:lpstr>Some Historical Perspective…</vt:lpstr>
      <vt:lpstr>The Prequel…</vt:lpstr>
      <vt:lpstr>The Beginning of APTA…</vt:lpstr>
      <vt:lpstr>Post-War Work</vt:lpstr>
      <vt:lpstr>The Early Years</vt:lpstr>
      <vt:lpstr>The Early Years</vt:lpstr>
      <vt:lpstr>The Middle Years</vt:lpstr>
      <vt:lpstr>The Middle Years</vt:lpstr>
      <vt:lpstr>The Later Years</vt:lpstr>
      <vt:lpstr>Recent Years</vt:lpstr>
      <vt:lpstr>COVID-19: APTA &amp; Members Respond</vt:lpstr>
      <vt:lpstr>Small Group Discussion</vt:lpstr>
      <vt:lpstr>Our Second Century…</vt:lpstr>
      <vt:lpstr>A New Century Dawns</vt:lpstr>
      <vt:lpstr>APTA Centennial Center</vt:lpstr>
      <vt:lpstr>Watch the Ribbon Cutting to See Building Highlights</vt:lpstr>
      <vt:lpstr>Watch the APTA Founders’ Day Celebration at apta.org</vt:lpstr>
      <vt:lpstr>APTA Founders’ Day Celebration</vt:lpstr>
      <vt:lpstr>APTA Founders’ Day Celebration</vt:lpstr>
      <vt:lpstr>Virtual APTA Combined Sections Meeting</vt:lpstr>
      <vt:lpstr>Our New Public Service Announcement Launched in February!</vt:lpstr>
      <vt:lpstr>Together to Celebrate APTA’s Centennial …</vt:lpstr>
      <vt:lpstr>PowerPoint Presentation</vt:lpstr>
      <vt:lpstr>PowerPoint Presentation</vt:lpstr>
      <vt:lpstr>2021 APTA House of Delegates: September 11-12</vt:lpstr>
      <vt:lpstr>APTA Future of Physical Therapy Summit</vt:lpstr>
      <vt:lpstr>APTA Advocacy Day: September 13</vt:lpstr>
      <vt:lpstr>PowerPoint Presentation</vt:lpstr>
      <vt:lpstr>PowerPoint Presentation</vt:lpstr>
      <vt:lpstr>Other Centennial Activities Happening Now…</vt:lpstr>
      <vt:lpstr>APTA Centennial Edition History Book</vt:lpstr>
      <vt:lpstr>APTA Campaign for Future Generations</vt:lpstr>
      <vt:lpstr>APTA Centennial Scholars Program</vt:lpstr>
      <vt:lpstr>APTA Centennial Lecture Series</vt:lpstr>
      <vt:lpstr>APTA Centennial Gear</vt:lpstr>
      <vt:lpstr>Small Group Discussion</vt:lpstr>
      <vt:lpstr>Helping You Thrive</vt:lpstr>
      <vt:lpstr>APTA 2021 – 2022 Public Policy Priorities </vt:lpstr>
      <vt:lpstr>APTA-Backed Bills Introduced </vt:lpstr>
      <vt:lpstr>APTA Practice Advisory: Vaccine Administration</vt:lpstr>
      <vt:lpstr>APTA Practice Advisory: Information Blocking </vt:lpstr>
      <vt:lpstr>Telehealth Certificate Series</vt:lpstr>
      <vt:lpstr>Raising Awareness</vt:lpstr>
      <vt:lpstr>Call to Action on COVID-19</vt:lpstr>
      <vt:lpstr>Small Group Discussion</vt:lpstr>
      <vt:lpstr> What’s Next </vt:lpstr>
      <vt:lpstr>APTA: What’s Next</vt:lpstr>
      <vt:lpstr>What’s Next?  Practice Environments</vt:lpstr>
      <vt:lpstr>What’s Next? Our Community</vt:lpstr>
      <vt:lpstr>PowerPoint Presentation</vt:lpstr>
      <vt:lpstr>PowerPoint Presentation</vt:lpstr>
      <vt:lpstr>What’s Next? Education</vt:lpstr>
      <vt:lpstr>The Education Leadership Partnership: Purpose</vt:lpstr>
      <vt:lpstr>Background: Information that Informed this ELP Effort </vt:lpstr>
      <vt:lpstr>PowerPoint Presentation</vt:lpstr>
      <vt:lpstr>PowerPoint Presentation</vt:lpstr>
      <vt:lpstr>Consideration for Clinical Education</vt:lpstr>
      <vt:lpstr>Examples of Work Resulting from Strategy Group Recommendations</vt:lpstr>
      <vt:lpstr>National Study on Excellence and Innovation in Physical Therapist Education</vt:lpstr>
      <vt:lpstr>PowerPoint Presentation</vt:lpstr>
      <vt:lpstr>PowerPoint Presentation</vt:lpstr>
      <vt:lpstr>Stakeholder Feedback Process</vt:lpstr>
      <vt:lpstr>Six Major Themes (Pillars) Identified</vt:lpstr>
      <vt:lpstr>The Work Ahead: Leveraging Collaboration Among All Education Stakeholders to Achieve the Vision</vt:lpstr>
      <vt:lpstr>Small Group Discussion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Centennial Year: One Community, One Hundred Years</dc:title>
  <dc:creator>Bellamy, Jason</dc:creator>
  <cp:lastModifiedBy>Appling, Susan</cp:lastModifiedBy>
  <cp:revision>78</cp:revision>
  <dcterms:created xsi:type="dcterms:W3CDTF">2021-01-20T21:03:30Z</dcterms:created>
  <dcterms:modified xsi:type="dcterms:W3CDTF">2021-10-02T17:52:22Z</dcterms:modified>
</cp:coreProperties>
</file>